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7" r:id="rId13"/>
    <p:sldId id="269" r:id="rId14"/>
    <p:sldId id="270" r:id="rId15"/>
    <p:sldId id="271" r:id="rId16"/>
    <p:sldId id="272" r:id="rId17"/>
    <p:sldId id="275" r:id="rId18"/>
    <p:sldId id="274" r:id="rId19"/>
    <p:sldId id="273" r:id="rId20"/>
    <p:sldId id="278" r:id="rId21"/>
    <p:sldId id="279" r:id="rId22"/>
    <p:sldId id="281" r:id="rId23"/>
    <p:sldId id="282" r:id="rId24"/>
    <p:sldId id="276" r:id="rId25"/>
    <p:sldId id="277" r:id="rId26"/>
    <p:sldId id="258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Titillium" panose="00000500000000000000" pitchFamily="50" charset="0"/>
      <p:regular r:id="rId33"/>
      <p:bold r:id="rId34"/>
      <p:italic r:id="rId35"/>
      <p:boldItalic r:id="rId36"/>
    </p:embeddedFont>
    <p:embeddedFont>
      <p:font typeface="Wingdings 2" panose="05020102010507070707" pitchFamily="18" charset="2"/>
      <p:regular r:id="rId37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470B"/>
    <a:srgbClr val="FFCC00"/>
    <a:srgbClr val="7AB5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0" autoAdjust="0"/>
    <p:restoredTop sz="96071" autoAdjust="0"/>
  </p:normalViewPr>
  <p:slideViewPr>
    <p:cSldViewPr snapToGrid="0">
      <p:cViewPr varScale="1">
        <p:scale>
          <a:sx n="97" d="100"/>
          <a:sy n="97" d="100"/>
        </p:scale>
        <p:origin x="450" y="96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</p:sldLst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.xml"/><Relationship Id="rId13" Type="http://schemas.openxmlformats.org/officeDocument/2006/relationships/slide" Target="slides/slide13.xml"/><Relationship Id="rId18" Type="http://schemas.openxmlformats.org/officeDocument/2006/relationships/slide" Target="slides/slide18.xml"/><Relationship Id="rId3" Type="http://schemas.openxmlformats.org/officeDocument/2006/relationships/slide" Target="slides/slide3.xml"/><Relationship Id="rId21" Type="http://schemas.openxmlformats.org/officeDocument/2006/relationships/slide" Target="slides/slide21.xml"/><Relationship Id="rId7" Type="http://schemas.openxmlformats.org/officeDocument/2006/relationships/slide" Target="slides/slide7.xml"/><Relationship Id="rId12" Type="http://schemas.openxmlformats.org/officeDocument/2006/relationships/slide" Target="slides/slide12.xml"/><Relationship Id="rId17" Type="http://schemas.openxmlformats.org/officeDocument/2006/relationships/slide" Target="slides/slide17.xml"/><Relationship Id="rId25" Type="http://schemas.openxmlformats.org/officeDocument/2006/relationships/slide" Target="slides/slide25.xml"/><Relationship Id="rId2" Type="http://schemas.openxmlformats.org/officeDocument/2006/relationships/slide" Target="slides/slide2.xml"/><Relationship Id="rId16" Type="http://schemas.openxmlformats.org/officeDocument/2006/relationships/slide" Target="slides/slide16.xml"/><Relationship Id="rId20" Type="http://schemas.openxmlformats.org/officeDocument/2006/relationships/slide" Target="slides/slide20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11.xml"/><Relationship Id="rId24" Type="http://schemas.openxmlformats.org/officeDocument/2006/relationships/slide" Target="slides/slide24.xml"/><Relationship Id="rId5" Type="http://schemas.openxmlformats.org/officeDocument/2006/relationships/slide" Target="slides/slide5.xml"/><Relationship Id="rId15" Type="http://schemas.openxmlformats.org/officeDocument/2006/relationships/slide" Target="slides/slide15.xml"/><Relationship Id="rId23" Type="http://schemas.openxmlformats.org/officeDocument/2006/relationships/slide" Target="slides/slide23.xml"/><Relationship Id="rId10" Type="http://schemas.openxmlformats.org/officeDocument/2006/relationships/slide" Target="slides/slide10.xml"/><Relationship Id="rId19" Type="http://schemas.openxmlformats.org/officeDocument/2006/relationships/slide" Target="slides/slide19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4.xml"/><Relationship Id="rId22" Type="http://schemas.openxmlformats.org/officeDocument/2006/relationships/slide" Target="slides/slide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BA62D-BD41-41F8-BFCB-C68245246D93}" type="datetimeFigureOut">
              <a:rPr lang="de-DE" smtClean="0"/>
              <a:t>14.12.2023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80A492-8A68-4024-AEF2-D38B36B8C3F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6444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0"/>
          </p:nvPr>
        </p:nvSpPr>
        <p:spPr>
          <a:xfrm>
            <a:off x="507600" y="5907600"/>
            <a:ext cx="9144000" cy="435600"/>
          </a:xfrm>
          <a:prstGeom prst="rect">
            <a:avLst/>
          </a:prstGeom>
          <a:solidFill>
            <a:srgbClr val="15470B"/>
          </a:solidFill>
        </p:spPr>
        <p:txBody>
          <a:bodyPr lIns="90000" anchor="ctr"/>
          <a:lstStyle>
            <a:lvl1pPr marL="0" indent="0" algn="just">
              <a:buFontTx/>
              <a:buNone/>
              <a:defRPr sz="2400">
                <a:solidFill>
                  <a:schemeClr val="bg1"/>
                </a:solidFill>
                <a:latin typeface="Titillium" panose="00000500000000000000" pitchFamily="50" charset="0"/>
              </a:defRPr>
            </a:lvl1pPr>
            <a:lvl2pPr>
              <a:defRPr>
                <a:latin typeface="Titillium" panose="00000500000000000000" pitchFamily="50" charset="0"/>
              </a:defRPr>
            </a:lvl2pPr>
            <a:lvl3pPr>
              <a:defRPr>
                <a:latin typeface="Titillium" panose="00000500000000000000" pitchFamily="50" charset="0"/>
              </a:defRPr>
            </a:lvl3pPr>
            <a:lvl4pPr>
              <a:defRPr>
                <a:latin typeface="Titillium" panose="00000500000000000000" pitchFamily="50" charset="0"/>
              </a:defRPr>
            </a:lvl4pPr>
            <a:lvl5pPr>
              <a:defRPr>
                <a:latin typeface="Titillium" panose="00000500000000000000" pitchFamily="50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1"/>
          </p:nvPr>
        </p:nvSpPr>
        <p:spPr>
          <a:xfrm>
            <a:off x="507600" y="5379924"/>
            <a:ext cx="9144000" cy="435600"/>
          </a:xfrm>
          <a:prstGeom prst="rect">
            <a:avLst/>
          </a:prstGeom>
          <a:solidFill>
            <a:srgbClr val="15470B"/>
          </a:solidFill>
        </p:spPr>
        <p:txBody>
          <a:bodyPr lIns="90000" anchor="ctr"/>
          <a:lstStyle>
            <a:lvl1pPr marL="0" indent="0" algn="just">
              <a:buFontTx/>
              <a:buNone/>
              <a:defRPr sz="2400">
                <a:solidFill>
                  <a:schemeClr val="bg1"/>
                </a:solidFill>
                <a:latin typeface="Titillium" panose="00000500000000000000" pitchFamily="50" charset="0"/>
              </a:defRPr>
            </a:lvl1pPr>
            <a:lvl2pPr>
              <a:defRPr>
                <a:latin typeface="Titillium" panose="00000500000000000000" pitchFamily="50" charset="0"/>
              </a:defRPr>
            </a:lvl2pPr>
            <a:lvl3pPr>
              <a:defRPr>
                <a:latin typeface="Titillium" panose="00000500000000000000" pitchFamily="50" charset="0"/>
              </a:defRPr>
            </a:lvl3pPr>
            <a:lvl4pPr>
              <a:defRPr>
                <a:latin typeface="Titillium" panose="00000500000000000000" pitchFamily="50" charset="0"/>
              </a:defRPr>
            </a:lvl4pPr>
            <a:lvl5pPr>
              <a:defRPr>
                <a:latin typeface="Titillium" panose="00000500000000000000" pitchFamily="50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0" y="0"/>
            <a:ext cx="12192000" cy="330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r Verbinder 6"/>
          <p:cNvCxnSpPr/>
          <p:nvPr userDrawn="1"/>
        </p:nvCxnSpPr>
        <p:spPr>
          <a:xfrm flipV="1">
            <a:off x="0" y="330740"/>
            <a:ext cx="12192000" cy="460"/>
          </a:xfrm>
          <a:prstGeom prst="line">
            <a:avLst/>
          </a:prstGeom>
          <a:ln w="12700">
            <a:solidFill>
              <a:srgbClr val="1547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327" y="0"/>
            <a:ext cx="1815290" cy="9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6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0"/>
          </p:nvPr>
        </p:nvSpPr>
        <p:spPr>
          <a:xfrm>
            <a:off x="507600" y="5907600"/>
            <a:ext cx="9144000" cy="435600"/>
          </a:xfrm>
          <a:prstGeom prst="rect">
            <a:avLst/>
          </a:prstGeom>
          <a:solidFill>
            <a:srgbClr val="15470B"/>
          </a:solidFill>
        </p:spPr>
        <p:txBody>
          <a:bodyPr lIns="90000" anchor="ctr"/>
          <a:lstStyle>
            <a:lvl1pPr marL="0" indent="0" algn="just">
              <a:buFontTx/>
              <a:buNone/>
              <a:defRPr sz="2400">
                <a:solidFill>
                  <a:schemeClr val="bg1"/>
                </a:solidFill>
                <a:latin typeface="Titillium" panose="00000500000000000000" pitchFamily="50" charset="0"/>
              </a:defRPr>
            </a:lvl1pPr>
            <a:lvl2pPr>
              <a:defRPr>
                <a:latin typeface="Titillium" panose="00000500000000000000" pitchFamily="50" charset="0"/>
              </a:defRPr>
            </a:lvl2pPr>
            <a:lvl3pPr>
              <a:defRPr>
                <a:latin typeface="Titillium" panose="00000500000000000000" pitchFamily="50" charset="0"/>
              </a:defRPr>
            </a:lvl3pPr>
            <a:lvl4pPr>
              <a:defRPr>
                <a:latin typeface="Titillium" panose="00000500000000000000" pitchFamily="50" charset="0"/>
              </a:defRPr>
            </a:lvl4pPr>
            <a:lvl5pPr>
              <a:defRPr>
                <a:latin typeface="Titillium" panose="00000500000000000000" pitchFamily="50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1"/>
          </p:nvPr>
        </p:nvSpPr>
        <p:spPr>
          <a:xfrm>
            <a:off x="507600" y="5379924"/>
            <a:ext cx="9144000" cy="435600"/>
          </a:xfrm>
          <a:prstGeom prst="rect">
            <a:avLst/>
          </a:prstGeom>
          <a:solidFill>
            <a:srgbClr val="15470B"/>
          </a:solidFill>
        </p:spPr>
        <p:txBody>
          <a:bodyPr lIns="90000" anchor="ctr"/>
          <a:lstStyle>
            <a:lvl1pPr marL="0" indent="0" algn="just">
              <a:buFontTx/>
              <a:buNone/>
              <a:defRPr sz="2400">
                <a:solidFill>
                  <a:schemeClr val="bg1"/>
                </a:solidFill>
                <a:latin typeface="Titillium" panose="00000500000000000000" pitchFamily="50" charset="0"/>
              </a:defRPr>
            </a:lvl1pPr>
            <a:lvl2pPr>
              <a:defRPr>
                <a:latin typeface="Titillium" panose="00000500000000000000" pitchFamily="50" charset="0"/>
              </a:defRPr>
            </a:lvl2pPr>
            <a:lvl3pPr>
              <a:defRPr>
                <a:latin typeface="Titillium" panose="00000500000000000000" pitchFamily="50" charset="0"/>
              </a:defRPr>
            </a:lvl3pPr>
            <a:lvl4pPr>
              <a:defRPr>
                <a:latin typeface="Titillium" panose="00000500000000000000" pitchFamily="50" charset="0"/>
              </a:defRPr>
            </a:lvl4pPr>
            <a:lvl5pPr>
              <a:defRPr>
                <a:latin typeface="Titillium" panose="00000500000000000000" pitchFamily="50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0" y="0"/>
            <a:ext cx="12192000" cy="330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r Verbinder 6"/>
          <p:cNvCxnSpPr/>
          <p:nvPr userDrawn="1"/>
        </p:nvCxnSpPr>
        <p:spPr>
          <a:xfrm flipV="1">
            <a:off x="0" y="330740"/>
            <a:ext cx="12192000" cy="460"/>
          </a:xfrm>
          <a:prstGeom prst="line">
            <a:avLst/>
          </a:prstGeom>
          <a:ln w="12700">
            <a:solidFill>
              <a:srgbClr val="1547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327" y="0"/>
            <a:ext cx="1815290" cy="9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75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507600" y="653772"/>
            <a:ext cx="8683200" cy="32861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000">
                <a:solidFill>
                  <a:srgbClr val="15470B"/>
                </a:solidFill>
                <a:latin typeface="Titillium" panose="00000500000000000000" pitchFamily="50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cxnSp>
        <p:nvCxnSpPr>
          <p:cNvPr id="7" name="Gerader Verbinder 6"/>
          <p:cNvCxnSpPr/>
          <p:nvPr userDrawn="1"/>
        </p:nvCxnSpPr>
        <p:spPr>
          <a:xfrm>
            <a:off x="0" y="331200"/>
            <a:ext cx="9190800" cy="0"/>
          </a:xfrm>
          <a:prstGeom prst="line">
            <a:avLst/>
          </a:prstGeom>
          <a:ln w="12700">
            <a:solidFill>
              <a:srgbClr val="1547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hteck 3"/>
          <p:cNvSpPr/>
          <p:nvPr userDrawn="1"/>
        </p:nvSpPr>
        <p:spPr>
          <a:xfrm>
            <a:off x="0" y="0"/>
            <a:ext cx="12192000" cy="330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" name="Gerader Verbinder 4"/>
          <p:cNvCxnSpPr/>
          <p:nvPr userDrawn="1"/>
        </p:nvCxnSpPr>
        <p:spPr>
          <a:xfrm flipV="1">
            <a:off x="0" y="330740"/>
            <a:ext cx="12192000" cy="460"/>
          </a:xfrm>
          <a:prstGeom prst="line">
            <a:avLst/>
          </a:prstGeom>
          <a:ln w="12700">
            <a:solidFill>
              <a:srgbClr val="1547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327" y="0"/>
            <a:ext cx="1815290" cy="9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80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507600" y="653772"/>
            <a:ext cx="8683200" cy="32861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000">
                <a:solidFill>
                  <a:srgbClr val="15470B"/>
                </a:solidFill>
                <a:latin typeface="Titillium" panose="00000500000000000000" pitchFamily="50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507600" y="1353600"/>
            <a:ext cx="11171502" cy="4989600"/>
          </a:xfrm>
          <a:prstGeom prst="rect">
            <a:avLst/>
          </a:prstGeom>
        </p:spPr>
        <p:txBody>
          <a:bodyPr lIns="0"/>
          <a:lstStyle>
            <a:lvl1pPr marL="0" indent="0" algn="just">
              <a:buFontTx/>
              <a:buNone/>
              <a:defRPr sz="1800">
                <a:latin typeface="Titillium" panose="00000500000000000000" pitchFamily="50" charset="0"/>
              </a:defRPr>
            </a:lvl1pPr>
            <a:lvl2pPr>
              <a:defRPr>
                <a:latin typeface="Titillium" panose="00000500000000000000" pitchFamily="50" charset="0"/>
              </a:defRPr>
            </a:lvl2pPr>
            <a:lvl3pPr>
              <a:defRPr>
                <a:latin typeface="Titillium" panose="00000500000000000000" pitchFamily="50" charset="0"/>
              </a:defRPr>
            </a:lvl3pPr>
            <a:lvl4pPr>
              <a:defRPr>
                <a:latin typeface="Titillium" panose="00000500000000000000" pitchFamily="50" charset="0"/>
              </a:defRPr>
            </a:lvl4pPr>
            <a:lvl5pPr>
              <a:defRPr>
                <a:latin typeface="Titillium" panose="00000500000000000000" pitchFamily="50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Rechteck 3"/>
          <p:cNvSpPr/>
          <p:nvPr userDrawn="1"/>
        </p:nvSpPr>
        <p:spPr>
          <a:xfrm>
            <a:off x="0" y="0"/>
            <a:ext cx="12192000" cy="330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r Verbinder 6"/>
          <p:cNvCxnSpPr/>
          <p:nvPr userDrawn="1"/>
        </p:nvCxnSpPr>
        <p:spPr>
          <a:xfrm flipV="1">
            <a:off x="0" y="330740"/>
            <a:ext cx="12192000" cy="460"/>
          </a:xfrm>
          <a:prstGeom prst="line">
            <a:avLst/>
          </a:prstGeom>
          <a:ln w="12700">
            <a:solidFill>
              <a:srgbClr val="1547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327" y="0"/>
            <a:ext cx="1815290" cy="9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56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7600" y="653772"/>
            <a:ext cx="8683200" cy="32861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000">
                <a:solidFill>
                  <a:srgbClr val="15470B"/>
                </a:solidFill>
                <a:latin typeface="Titillium" panose="00000500000000000000" pitchFamily="50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7600" y="1353600"/>
            <a:ext cx="5421600" cy="4989600"/>
          </a:xfrm>
          <a:prstGeom prst="rect">
            <a:avLst/>
          </a:prstGeom>
        </p:spPr>
        <p:txBody>
          <a:bodyPr lIns="0"/>
          <a:lstStyle>
            <a:lvl1pPr marL="0" indent="0" algn="just">
              <a:buFontTx/>
              <a:buNone/>
              <a:defRPr sz="1800">
                <a:latin typeface="Titillium" panose="00000500000000000000" pitchFamily="50" charset="0"/>
              </a:defRPr>
            </a:lvl1pPr>
            <a:lvl2pPr>
              <a:defRPr>
                <a:latin typeface="Titillium" panose="00000500000000000000" pitchFamily="50" charset="0"/>
              </a:defRPr>
            </a:lvl2pPr>
            <a:lvl3pPr>
              <a:defRPr>
                <a:latin typeface="Titillium" panose="00000500000000000000" pitchFamily="50" charset="0"/>
              </a:defRPr>
            </a:lvl3pPr>
            <a:lvl4pPr>
              <a:defRPr>
                <a:latin typeface="Titillium" panose="00000500000000000000" pitchFamily="50" charset="0"/>
              </a:defRPr>
            </a:lvl4pPr>
            <a:lvl5pPr>
              <a:defRPr>
                <a:latin typeface="Titillium" panose="00000500000000000000" pitchFamily="50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0"/>
          </p:nvPr>
        </p:nvSpPr>
        <p:spPr>
          <a:xfrm>
            <a:off x="6257502" y="1353600"/>
            <a:ext cx="5421600" cy="4989600"/>
          </a:xfrm>
          <a:prstGeom prst="rect">
            <a:avLst/>
          </a:prstGeom>
          <a:noFill/>
        </p:spPr>
        <p:txBody>
          <a:bodyPr lIns="0"/>
          <a:lstStyle>
            <a:lvl1pPr marL="0" indent="0" algn="just">
              <a:buFontTx/>
              <a:buNone/>
              <a:defRPr sz="1800">
                <a:latin typeface="Titillium" panose="00000500000000000000" pitchFamily="50" charset="0"/>
              </a:defRPr>
            </a:lvl1pPr>
            <a:lvl2pPr>
              <a:defRPr>
                <a:latin typeface="Titillium" panose="00000500000000000000" pitchFamily="50" charset="0"/>
              </a:defRPr>
            </a:lvl2pPr>
            <a:lvl3pPr>
              <a:defRPr>
                <a:latin typeface="Titillium" panose="00000500000000000000" pitchFamily="50" charset="0"/>
              </a:defRPr>
            </a:lvl3pPr>
            <a:lvl4pPr>
              <a:defRPr>
                <a:latin typeface="Titillium" panose="00000500000000000000" pitchFamily="50" charset="0"/>
              </a:defRPr>
            </a:lvl4pPr>
            <a:lvl5pPr>
              <a:defRPr>
                <a:latin typeface="Titillium" panose="00000500000000000000" pitchFamily="50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Rechteck 4"/>
          <p:cNvSpPr/>
          <p:nvPr userDrawn="1"/>
        </p:nvSpPr>
        <p:spPr>
          <a:xfrm>
            <a:off x="0" y="0"/>
            <a:ext cx="12192000" cy="330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Gerader Verbinder 5"/>
          <p:cNvCxnSpPr/>
          <p:nvPr userDrawn="1"/>
        </p:nvCxnSpPr>
        <p:spPr>
          <a:xfrm flipV="1">
            <a:off x="0" y="330740"/>
            <a:ext cx="12192000" cy="460"/>
          </a:xfrm>
          <a:prstGeom prst="line">
            <a:avLst/>
          </a:prstGeom>
          <a:ln w="12700">
            <a:solidFill>
              <a:srgbClr val="1547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327" y="0"/>
            <a:ext cx="1815290" cy="9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29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 userDrawn="1"/>
        </p:nvSpPr>
        <p:spPr>
          <a:xfrm>
            <a:off x="507600" y="700444"/>
            <a:ext cx="3673875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 err="1">
                <a:solidFill>
                  <a:srgbClr val="15470B"/>
                </a:solidFill>
                <a:latin typeface="Titillium" panose="00000500000000000000" pitchFamily="50" charset="0"/>
              </a:rPr>
              <a:t>MitDenken</a:t>
            </a:r>
            <a:r>
              <a:rPr lang="de-DE" sz="1800" baseline="0" dirty="0">
                <a:solidFill>
                  <a:srgbClr val="15470B"/>
                </a:solidFill>
                <a:latin typeface="Titillium" panose="00000500000000000000" pitchFamily="50" charset="0"/>
              </a:rPr>
              <a:t> </a:t>
            </a:r>
            <a:r>
              <a:rPr lang="de-DE" sz="1800" baseline="0" dirty="0">
                <a:solidFill>
                  <a:srgbClr val="15470B"/>
                </a:solidFill>
                <a:latin typeface="Titillium" panose="00000500000000000000" pitchFamily="50" charset="0"/>
                <a:sym typeface="Wingdings 2" panose="05020102010507070707" pitchFamily="18" charset="2"/>
              </a:rPr>
              <a:t></a:t>
            </a:r>
            <a:r>
              <a:rPr lang="de-DE" sz="1800" baseline="0" dirty="0">
                <a:solidFill>
                  <a:srgbClr val="15470B"/>
                </a:solidFill>
                <a:latin typeface="Titillium" panose="00000500000000000000" pitchFamily="50" charset="0"/>
              </a:rPr>
              <a:t> </a:t>
            </a:r>
            <a:r>
              <a:rPr lang="de-DE" sz="1800" baseline="0" dirty="0" err="1">
                <a:solidFill>
                  <a:srgbClr val="15470B"/>
                </a:solidFill>
                <a:latin typeface="Titillium" panose="00000500000000000000" pitchFamily="50" charset="0"/>
              </a:rPr>
              <a:t>MitTragen</a:t>
            </a:r>
            <a:r>
              <a:rPr lang="de-DE" sz="1800" baseline="0" dirty="0">
                <a:solidFill>
                  <a:srgbClr val="15470B"/>
                </a:solidFill>
                <a:latin typeface="Titillium" panose="00000500000000000000" pitchFamily="50" charset="0"/>
              </a:rPr>
              <a:t> </a:t>
            </a:r>
            <a:r>
              <a:rPr lang="de-DE" sz="1800" baseline="0" dirty="0">
                <a:solidFill>
                  <a:srgbClr val="15470B"/>
                </a:solidFill>
                <a:latin typeface="Titillium" panose="00000500000000000000" pitchFamily="50" charset="0"/>
                <a:sym typeface="Wingdings 2" panose="05020102010507070707" pitchFamily="18" charset="2"/>
              </a:rPr>
              <a:t></a:t>
            </a:r>
            <a:r>
              <a:rPr lang="de-DE" sz="1800" baseline="0" dirty="0">
                <a:solidFill>
                  <a:srgbClr val="15470B"/>
                </a:solidFill>
                <a:latin typeface="Titillium" panose="00000500000000000000" pitchFamily="50" charset="0"/>
              </a:rPr>
              <a:t> </a:t>
            </a:r>
            <a:r>
              <a:rPr lang="de-DE" sz="1800" baseline="0" dirty="0" err="1">
                <a:solidFill>
                  <a:srgbClr val="15470B"/>
                </a:solidFill>
                <a:latin typeface="Titillium" panose="00000500000000000000" pitchFamily="50" charset="0"/>
              </a:rPr>
              <a:t>MitGestalten</a:t>
            </a:r>
            <a:endParaRPr lang="de-DE" sz="1800" kern="1200" dirty="0">
              <a:solidFill>
                <a:srgbClr val="15470B"/>
              </a:solidFill>
              <a:latin typeface="Wingdings 2" panose="05020102010507070707" pitchFamily="18" charset="2"/>
              <a:ea typeface="+mn-ea"/>
              <a:cs typeface="+mn-cs"/>
            </a:endParaRPr>
          </a:p>
        </p:txBody>
      </p:sp>
      <p:sp>
        <p:nvSpPr>
          <p:cNvPr id="14" name="Textfeld 13"/>
          <p:cNvSpPr txBox="1"/>
          <p:nvPr userDrawn="1"/>
        </p:nvSpPr>
        <p:spPr>
          <a:xfrm>
            <a:off x="801781" y="5619238"/>
            <a:ext cx="340191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>
                <a:latin typeface="Titillium" panose="00000500000000000000" pitchFamily="50" charset="0"/>
              </a:rPr>
              <a:t>www.buergerstiftung-braunschweig.de</a:t>
            </a:r>
          </a:p>
          <a:p>
            <a:r>
              <a:rPr lang="de-DE" sz="1600" dirty="0">
                <a:latin typeface="Titillium" panose="00000500000000000000" pitchFamily="50" charset="0"/>
              </a:rPr>
              <a:t>@</a:t>
            </a:r>
            <a:r>
              <a:rPr lang="de-DE" sz="1600" dirty="0" err="1">
                <a:latin typeface="Titillium" panose="00000500000000000000" pitchFamily="50" charset="0"/>
              </a:rPr>
              <a:t>buergerstiftungbraunschweig</a:t>
            </a:r>
            <a:endParaRPr lang="de-DE" sz="1600" dirty="0">
              <a:latin typeface="Titillium" panose="00000500000000000000" pitchFamily="50" charset="0"/>
            </a:endParaRPr>
          </a:p>
          <a:p>
            <a:r>
              <a:rPr lang="de-DE" sz="1600" baseline="0" dirty="0">
                <a:latin typeface="Titillium" panose="00000500000000000000" pitchFamily="50" charset="0"/>
              </a:rPr>
              <a:t>Bürgerstiftung Braunschweig</a:t>
            </a:r>
            <a:endParaRPr lang="de-DE" sz="1600" dirty="0">
              <a:latin typeface="Titillium" panose="00000500000000000000" pitchFamily="50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82" y="6146161"/>
            <a:ext cx="150819" cy="15081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60" y="5912970"/>
            <a:ext cx="150465" cy="151200"/>
          </a:xfrm>
          <a:prstGeom prst="rect">
            <a:avLst/>
          </a:prstGeom>
        </p:spPr>
      </p:pic>
      <p:sp>
        <p:nvSpPr>
          <p:cNvPr id="11" name="Inhaltsplatzhalter 2"/>
          <p:cNvSpPr>
            <a:spLocks noGrp="1"/>
          </p:cNvSpPr>
          <p:nvPr>
            <p:ph idx="1" hasCustomPrompt="1"/>
          </p:nvPr>
        </p:nvSpPr>
        <p:spPr>
          <a:xfrm>
            <a:off x="3387600" y="3012889"/>
            <a:ext cx="5421600" cy="831600"/>
          </a:xfrm>
          <a:prstGeom prst="rect">
            <a:avLst/>
          </a:prstGeom>
          <a:solidFill>
            <a:srgbClr val="15470B"/>
          </a:solidFill>
        </p:spPr>
        <p:txBody>
          <a:bodyPr lIns="0" anchor="ctr" anchorCtr="0"/>
          <a:lstStyle>
            <a:lvl1pPr marL="0" indent="0" algn="ctr">
              <a:buFontTx/>
              <a:buNone/>
              <a:defRPr sz="4800">
                <a:solidFill>
                  <a:schemeClr val="bg1"/>
                </a:solidFill>
                <a:latin typeface="Titillium" panose="00000500000000000000" pitchFamily="50" charset="0"/>
              </a:defRPr>
            </a:lvl1pPr>
            <a:lvl2pPr>
              <a:defRPr>
                <a:latin typeface="Titillium" panose="00000500000000000000" pitchFamily="50" charset="0"/>
              </a:defRPr>
            </a:lvl2pPr>
            <a:lvl3pPr>
              <a:defRPr>
                <a:latin typeface="Titillium" panose="00000500000000000000" pitchFamily="50" charset="0"/>
              </a:defRPr>
            </a:lvl3pPr>
            <a:lvl4pPr>
              <a:defRPr>
                <a:latin typeface="Titillium" panose="00000500000000000000" pitchFamily="50" charset="0"/>
              </a:defRPr>
            </a:lvl4pPr>
            <a:lvl5pPr>
              <a:defRPr>
                <a:latin typeface="Titillium" panose="00000500000000000000" pitchFamily="50" charset="0"/>
              </a:defRPr>
            </a:lvl5pPr>
          </a:lstStyle>
          <a:p>
            <a:pPr lvl="0"/>
            <a:r>
              <a:rPr lang="de-DE" dirty="0"/>
              <a:t>Vielen Dank!</a:t>
            </a:r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12192000" cy="330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r Verbinder 7"/>
          <p:cNvCxnSpPr/>
          <p:nvPr userDrawn="1"/>
        </p:nvCxnSpPr>
        <p:spPr>
          <a:xfrm flipV="1">
            <a:off x="0" y="330740"/>
            <a:ext cx="12192000" cy="460"/>
          </a:xfrm>
          <a:prstGeom prst="line">
            <a:avLst/>
          </a:prstGeom>
          <a:ln w="12700">
            <a:solidFill>
              <a:srgbClr val="1547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327" y="0"/>
            <a:ext cx="1815290" cy="9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38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12192000" cy="330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" name="Gerader Verbinder 4"/>
          <p:cNvCxnSpPr/>
          <p:nvPr userDrawn="1"/>
        </p:nvCxnSpPr>
        <p:spPr>
          <a:xfrm flipV="1">
            <a:off x="0" y="330740"/>
            <a:ext cx="12192000" cy="460"/>
          </a:xfrm>
          <a:prstGeom prst="line">
            <a:avLst/>
          </a:prstGeom>
          <a:ln w="12700">
            <a:solidFill>
              <a:srgbClr val="1547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327" y="0"/>
            <a:ext cx="1815290" cy="9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7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4" r:id="rId3"/>
    <p:sldLayoutId id="2147483661" r:id="rId4"/>
    <p:sldLayoutId id="2147483650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ruecken-bauen-online.de/" TargetMode="Externa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20.xml"/><Relationship Id="rId3" Type="http://schemas.openxmlformats.org/officeDocument/2006/relationships/slide" Target="slide24.xml"/><Relationship Id="rId7" Type="http://schemas.openxmlformats.org/officeDocument/2006/relationships/slide" Target="slide7.xml"/><Relationship Id="rId12" Type="http://schemas.openxmlformats.org/officeDocument/2006/relationships/slide" Target="slide1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slide" Target="slide5.xml"/><Relationship Id="rId11" Type="http://schemas.openxmlformats.org/officeDocument/2006/relationships/slide" Target="slide16.xml"/><Relationship Id="rId5" Type="http://schemas.openxmlformats.org/officeDocument/2006/relationships/slide" Target="slide3.xml"/><Relationship Id="rId10" Type="http://schemas.openxmlformats.org/officeDocument/2006/relationships/slide" Target="slide14.xml"/><Relationship Id="rId4" Type="http://schemas.openxmlformats.org/officeDocument/2006/relationships/image" Target="../media/image50.png"/><Relationship Id="rId9" Type="http://schemas.openxmlformats.org/officeDocument/2006/relationships/slide" Target="slide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L5tK3Vbl98A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uecken-bauen-online.de/" TargetMode="External"/><Relationship Id="rId2" Type="http://schemas.openxmlformats.org/officeDocument/2006/relationships/hyperlink" Target="mailto:s.ahola@buergerstiftung-braunschweig.de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387857" y="3018066"/>
            <a:ext cx="8103000" cy="606876"/>
          </a:xfrm>
          <a:prstGeom prst="rect">
            <a:avLst/>
          </a:prstGeom>
          <a:solidFill>
            <a:srgbClr val="15470B"/>
          </a:solidFill>
        </p:spPr>
        <p:txBody>
          <a:bodyPr wrap="square" lIns="108000" tIns="0" rIns="108000" bIns="0" rtlCol="0" anchor="ctr">
            <a:noAutofit/>
          </a:bodyPr>
          <a:lstStyle/>
          <a:p>
            <a:r>
              <a:rPr lang="de-DE" sz="4400" b="1" dirty="0">
                <a:solidFill>
                  <a:schemeClr val="bg1"/>
                </a:solidFill>
                <a:latin typeface="Titillium" panose="00000500000000000000" pitchFamily="50" charset="0"/>
              </a:rPr>
              <a:t>Dein </a:t>
            </a:r>
            <a:r>
              <a:rPr lang="de-DE" sz="4400" b="1" dirty="0" err="1">
                <a:solidFill>
                  <a:schemeClr val="bg1"/>
                </a:solidFill>
                <a:latin typeface="Titillium" panose="00000500000000000000" pitchFamily="50" charset="0"/>
              </a:rPr>
              <a:t>Social</a:t>
            </a:r>
            <a:r>
              <a:rPr lang="de-DE" sz="4400" b="1" dirty="0">
                <a:solidFill>
                  <a:schemeClr val="bg1"/>
                </a:solidFill>
                <a:latin typeface="Titillium" panose="00000500000000000000" pitchFamily="50" charset="0"/>
              </a:rPr>
              <a:t> Day in der Region 38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569B83B-961C-410C-B6D5-AC5094F6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5885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Darum müsst ihr mitmachen!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3CCBAA2-9441-430C-B08C-0D941F75AB2E}"/>
              </a:ext>
            </a:extLst>
          </p:cNvPr>
          <p:cNvSpPr txBox="1">
            <a:spLocks/>
          </p:cNvSpPr>
          <p:nvPr/>
        </p:nvSpPr>
        <p:spPr>
          <a:xfrm>
            <a:off x="507600" y="1353600"/>
            <a:ext cx="11171502" cy="4989600"/>
          </a:xfrm>
          <a:prstGeom prst="rect">
            <a:avLst/>
          </a:prstGeom>
          <a:noFill/>
        </p:spPr>
        <p:txBody>
          <a:bodyPr lIns="0" anchor="ctr" anchorCtr="0"/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b="1" dirty="0">
                <a:solidFill>
                  <a:srgbClr val="15470B"/>
                </a:solidFill>
              </a:rPr>
              <a:t>Ein wichtiger Nutzen für die Entwicklung eurer Mitarbeitenden:</a:t>
            </a:r>
          </a:p>
          <a:p>
            <a:pPr algn="ctr"/>
            <a:endParaRPr lang="de-DE" sz="2000" b="1" dirty="0">
              <a:solidFill>
                <a:srgbClr val="92D050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de-DE" dirty="0"/>
              <a:t>Sinnstiftendes Teambuilding-Event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de-DE" dirty="0"/>
              <a:t>Mitarbeiterzufriedenheit 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de-DE" dirty="0"/>
              <a:t>Neue Mitarbeitende gewinnen</a:t>
            </a:r>
          </a:p>
        </p:txBody>
      </p:sp>
    </p:spTree>
    <p:extLst>
      <p:ext uri="{BB962C8B-B14F-4D97-AF65-F5344CB8AC3E}">
        <p14:creationId xmlns:p14="http://schemas.microsoft.com/office/powerpoint/2010/main" val="2752131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Darum müsst ihr mitmachen!</a:t>
            </a:r>
          </a:p>
        </p:txBody>
      </p:sp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20036D03-5D42-4BCC-9812-76EA6183CEFC}"/>
              </a:ext>
            </a:extLst>
          </p:cNvPr>
          <p:cNvSpPr txBox="1">
            <a:spLocks/>
          </p:cNvSpPr>
          <p:nvPr/>
        </p:nvSpPr>
        <p:spPr>
          <a:xfrm>
            <a:off x="507600" y="1353600"/>
            <a:ext cx="11171502" cy="4989600"/>
          </a:xfrm>
          <a:prstGeom prst="rect">
            <a:avLst/>
          </a:prstGeom>
          <a:noFill/>
        </p:spPr>
        <p:txBody>
          <a:bodyPr lIns="0" anchor="ctr" anchorCtr="0"/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b="1" dirty="0">
                <a:solidFill>
                  <a:srgbClr val="15470B"/>
                </a:solidFill>
              </a:rPr>
              <a:t>Ein wichtiger Nutzen für eure Unternehmensentwicklung:</a:t>
            </a:r>
          </a:p>
          <a:p>
            <a:pPr algn="ctr"/>
            <a:endParaRPr lang="de-DE" sz="2000" b="1" dirty="0">
              <a:solidFill>
                <a:srgbClr val="92D050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dirty="0"/>
              <a:t>Gut für euer Image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dirty="0"/>
              <a:t>Gesellschaftliche Trends erkennen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dirty="0"/>
              <a:t>Neue Kundengruppen erschließen</a:t>
            </a:r>
          </a:p>
        </p:txBody>
      </p:sp>
    </p:spTree>
    <p:extLst>
      <p:ext uri="{BB962C8B-B14F-4D97-AF65-F5344CB8AC3E}">
        <p14:creationId xmlns:p14="http://schemas.microsoft.com/office/powerpoint/2010/main" val="2200764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BB42100-C2B7-442C-A37A-C131351382DA}"/>
              </a:ext>
            </a:extLst>
          </p:cNvPr>
          <p:cNvSpPr txBox="1"/>
          <p:nvPr/>
        </p:nvSpPr>
        <p:spPr>
          <a:xfrm>
            <a:off x="768854" y="2439081"/>
            <a:ext cx="4140603" cy="423863"/>
          </a:xfrm>
          <a:prstGeom prst="rect">
            <a:avLst/>
          </a:prstGeom>
          <a:solidFill>
            <a:srgbClr val="15470B"/>
          </a:solidFill>
        </p:spPr>
        <p:txBody>
          <a:bodyPr wrap="square" lIns="108000" tIns="0" rIns="108000" bIns="0" rtlCol="0" anchor="ctr">
            <a:no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Titillium" panose="00000500000000000000" pitchFamily="50" charset="0"/>
              </a:rPr>
              <a:t>Wer kann mitmachen?</a:t>
            </a:r>
          </a:p>
        </p:txBody>
      </p:sp>
    </p:spTree>
    <p:extLst>
      <p:ext uri="{BB962C8B-B14F-4D97-AF65-F5344CB8AC3E}">
        <p14:creationId xmlns:p14="http://schemas.microsoft.com/office/powerpoint/2010/main" val="177120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Wer kann mitmachen?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4C8EB51-2C9B-449F-910D-ECAE33DA22D3}"/>
              </a:ext>
            </a:extLst>
          </p:cNvPr>
          <p:cNvSpPr txBox="1">
            <a:spLocks/>
          </p:cNvSpPr>
          <p:nvPr/>
        </p:nvSpPr>
        <p:spPr>
          <a:xfrm>
            <a:off x="507600" y="1353600"/>
            <a:ext cx="11171502" cy="4989600"/>
          </a:xfrm>
          <a:prstGeom prst="rect">
            <a:avLst/>
          </a:prstGeom>
          <a:noFill/>
        </p:spPr>
        <p:txBody>
          <a:bodyPr lIns="0" anchor="ctr" anchorCtr="0"/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b="1" dirty="0">
                <a:solidFill>
                  <a:srgbClr val="15470B"/>
                </a:solidFill>
              </a:rPr>
              <a:t>Jedes Unternehmen in der Region:</a:t>
            </a:r>
          </a:p>
          <a:p>
            <a:pPr algn="ctr"/>
            <a:endParaRPr lang="de-DE" sz="2000" b="1" dirty="0">
              <a:solidFill>
                <a:srgbClr val="92D050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dirty="0"/>
              <a:t>Wir vermitteln euer Team,  ob groß oder klein, in ein passendes Projekt.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dirty="0"/>
              <a:t>Wir bieten euch eine große Auswahl verschiedener Projekte aus den Bereichen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de-DE" dirty="0"/>
          </a:p>
          <a:p>
            <a:pPr algn="ctr"/>
            <a:r>
              <a:rPr lang="de-DE" sz="2400" b="1" dirty="0">
                <a:solidFill>
                  <a:srgbClr val="15470B"/>
                </a:solidFill>
              </a:rPr>
              <a:t>Hands-on, Begegnung, Ausflüge und Wissenstransfer.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6958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BB42100-C2B7-442C-A37A-C131351382DA}"/>
              </a:ext>
            </a:extLst>
          </p:cNvPr>
          <p:cNvSpPr txBox="1"/>
          <p:nvPr/>
        </p:nvSpPr>
        <p:spPr>
          <a:xfrm>
            <a:off x="2554111" y="2700338"/>
            <a:ext cx="3171775" cy="423863"/>
          </a:xfrm>
          <a:prstGeom prst="rect">
            <a:avLst/>
          </a:prstGeom>
          <a:solidFill>
            <a:srgbClr val="15470B"/>
          </a:solidFill>
        </p:spPr>
        <p:txBody>
          <a:bodyPr wrap="square" lIns="108000" tIns="0" rIns="108000" bIns="0" rtlCol="0" anchor="ctr">
            <a:no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Titillium" panose="00000500000000000000" pitchFamily="50" charset="0"/>
              </a:rPr>
              <a:t>So macht ihr mit!</a:t>
            </a:r>
          </a:p>
        </p:txBody>
      </p:sp>
    </p:spTree>
    <p:extLst>
      <p:ext uri="{BB962C8B-B14F-4D97-AF65-F5344CB8AC3E}">
        <p14:creationId xmlns:p14="http://schemas.microsoft.com/office/powerpoint/2010/main" val="1904409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 macht ihr mit!</a:t>
            </a:r>
          </a:p>
        </p:txBody>
      </p:sp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A36A30A4-83F8-4ABB-B545-AC14976F2C60}"/>
              </a:ext>
            </a:extLst>
          </p:cNvPr>
          <p:cNvSpPr txBox="1">
            <a:spLocks/>
          </p:cNvSpPr>
          <p:nvPr/>
        </p:nvSpPr>
        <p:spPr>
          <a:xfrm>
            <a:off x="507600" y="1353600"/>
            <a:ext cx="11171502" cy="4989600"/>
          </a:xfrm>
          <a:prstGeom prst="rect">
            <a:avLst/>
          </a:prstGeom>
          <a:noFill/>
        </p:spPr>
        <p:txBody>
          <a:bodyPr lIns="0" anchor="ctr" anchorCtr="0"/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b="1" dirty="0">
                <a:solidFill>
                  <a:srgbClr val="15470B"/>
                </a:solidFill>
              </a:rPr>
              <a:t>Werdet Teil des Brücken-bauen-Netzwerks:</a:t>
            </a:r>
          </a:p>
          <a:p>
            <a:pPr algn="ctr"/>
            <a:endParaRPr lang="de-DE" sz="2000" b="1" dirty="0">
              <a:solidFill>
                <a:srgbClr val="92D050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dirty="0"/>
              <a:t> Vermittlung der Projektpartner auf der jährlichen Projektbörse -</a:t>
            </a:r>
            <a:br>
              <a:rPr lang="de-DE" dirty="0"/>
            </a:br>
            <a:r>
              <a:rPr lang="de-DE" dirty="0"/>
              <a:t>alle Projekte findet ihr vorab auf </a:t>
            </a:r>
            <a:r>
              <a:rPr lang="de-DE" dirty="0">
                <a:hlinkClick r:id="rId2"/>
              </a:rPr>
              <a:t>www.bruecken-bauen-online.de</a:t>
            </a:r>
            <a:endParaRPr lang="de-DE" dirty="0"/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dirty="0"/>
              <a:t>Leitfaden, Vorlagen und Checklisten für die Vorbereitung und Umsetzung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dirty="0"/>
              <a:t>Unsere Projektkoordinatorin hilft euch bei Fragen (organisatorisch, rechtlich usw.)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6595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BB42100-C2B7-442C-A37A-C131351382DA}"/>
              </a:ext>
            </a:extLst>
          </p:cNvPr>
          <p:cNvSpPr txBox="1"/>
          <p:nvPr/>
        </p:nvSpPr>
        <p:spPr>
          <a:xfrm>
            <a:off x="583797" y="871538"/>
            <a:ext cx="3019375" cy="423863"/>
          </a:xfrm>
          <a:prstGeom prst="rect">
            <a:avLst/>
          </a:prstGeom>
          <a:solidFill>
            <a:srgbClr val="15470B"/>
          </a:solidFill>
        </p:spPr>
        <p:txBody>
          <a:bodyPr wrap="square" lIns="108000" tIns="0" rIns="108000" bIns="0" rtlCol="0" anchor="ctr">
            <a:no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Titillium" panose="00000500000000000000" pitchFamily="50" charset="0"/>
              </a:rPr>
              <a:t>Projekt-Zeitplan</a:t>
            </a:r>
          </a:p>
        </p:txBody>
      </p:sp>
    </p:spTree>
    <p:extLst>
      <p:ext uri="{BB962C8B-B14F-4D97-AF65-F5344CB8AC3E}">
        <p14:creationId xmlns:p14="http://schemas.microsoft.com/office/powerpoint/2010/main" val="3048000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Projekt-Zeitplan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EC9F820-0035-43ED-B6D6-7AEC67CF49FA}"/>
              </a:ext>
            </a:extLst>
          </p:cNvPr>
          <p:cNvSpPr txBox="1">
            <a:spLocks/>
          </p:cNvSpPr>
          <p:nvPr/>
        </p:nvSpPr>
        <p:spPr>
          <a:xfrm>
            <a:off x="507600" y="1353600"/>
            <a:ext cx="11171502" cy="4989600"/>
          </a:xfrm>
          <a:prstGeom prst="rect">
            <a:avLst/>
          </a:prstGeom>
          <a:noFill/>
        </p:spPr>
        <p:txBody>
          <a:bodyPr lIns="0" anchor="ctr"/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b="1" dirty="0">
                <a:solidFill>
                  <a:srgbClr val="15470B"/>
                </a:solidFill>
              </a:rPr>
              <a:t>SAVE THE DATES</a:t>
            </a:r>
          </a:p>
          <a:p>
            <a:pPr algn="ctr"/>
            <a:endParaRPr lang="de-DE" sz="2000" b="1" dirty="0">
              <a:solidFill>
                <a:srgbClr val="15470B"/>
              </a:solidFill>
            </a:endParaRPr>
          </a:p>
          <a:p>
            <a:pPr algn="ctr"/>
            <a:endParaRPr lang="de-DE" sz="2000" b="1" dirty="0">
              <a:solidFill>
                <a:srgbClr val="15470B"/>
              </a:solidFill>
            </a:endParaRPr>
          </a:p>
          <a:p>
            <a:pPr algn="ctr"/>
            <a:endParaRPr lang="de-DE" sz="2000" b="1" dirty="0">
              <a:solidFill>
                <a:srgbClr val="15470B"/>
              </a:solidFill>
            </a:endParaRPr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952FF5A-5D69-476A-A93D-1CF1623286F4}"/>
              </a:ext>
            </a:extLst>
          </p:cNvPr>
          <p:cNvSpPr txBox="1"/>
          <p:nvPr/>
        </p:nvSpPr>
        <p:spPr>
          <a:xfrm>
            <a:off x="2087732" y="4685399"/>
            <a:ext cx="8172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Titillium" panose="00000500000000000000" pitchFamily="50" charset="0"/>
              </a:rPr>
              <a:t>bis 31. Dezember 2024	    jährliche Dokumentation: Fotos und Text einreichen!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2A3EEF2-16B6-48DC-BEBE-6D9E0311C74A}"/>
              </a:ext>
            </a:extLst>
          </p:cNvPr>
          <p:cNvSpPr txBox="1"/>
          <p:nvPr/>
        </p:nvSpPr>
        <p:spPr>
          <a:xfrm>
            <a:off x="2345812" y="4350236"/>
            <a:ext cx="8786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Titillium" panose="00000500000000000000" pitchFamily="50" charset="0"/>
              </a:rPr>
              <a:t>19. September 2024              regionaler Aktionstag mit anschließender After-Work-Party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C7CB207-992F-4F1A-B4AE-F109E14B08B9}"/>
              </a:ext>
            </a:extLst>
          </p:cNvPr>
          <p:cNvSpPr txBox="1"/>
          <p:nvPr/>
        </p:nvSpPr>
        <p:spPr>
          <a:xfrm>
            <a:off x="3038715" y="4039067"/>
            <a:ext cx="696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Titillium" panose="00000500000000000000" pitchFamily="50" charset="0"/>
              </a:rPr>
              <a:t>12. Juni 2024	   Projektbörse: Finde dein perfektes Projekt-Match!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67F301D-A6F3-4A07-BE49-C843C47290F2}"/>
              </a:ext>
            </a:extLst>
          </p:cNvPr>
          <p:cNvSpPr txBox="1"/>
          <p:nvPr/>
        </p:nvSpPr>
        <p:spPr>
          <a:xfrm>
            <a:off x="2766150" y="3715902"/>
            <a:ext cx="691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Titillium" panose="00000500000000000000" pitchFamily="50" charset="0"/>
              </a:rPr>
              <a:t>ab 05. Juni 2024	        alle Projekt 2024 vorab auf unserer Homepage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5B57438-EB9A-4986-8815-8531676DA915}"/>
              </a:ext>
            </a:extLst>
          </p:cNvPr>
          <p:cNvSpPr txBox="1"/>
          <p:nvPr/>
        </p:nvSpPr>
        <p:spPr>
          <a:xfrm>
            <a:off x="2973399" y="3392735"/>
            <a:ext cx="6881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</a:lstStyle>
          <a:p>
            <a:r>
              <a:rPr lang="de-DE" dirty="0">
                <a:latin typeface="Titillium" panose="00000500000000000000" pitchFamily="50" charset="0"/>
              </a:rPr>
              <a:t>23. April 2024	    Auftaktveranstaltung Online: Alle Infos kompakt</a:t>
            </a:r>
          </a:p>
        </p:txBody>
      </p:sp>
    </p:spTree>
    <p:extLst>
      <p:ext uri="{BB962C8B-B14F-4D97-AF65-F5344CB8AC3E}">
        <p14:creationId xmlns:p14="http://schemas.microsoft.com/office/powerpoint/2010/main" val="1882900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BB42100-C2B7-442C-A37A-C131351382DA}"/>
              </a:ext>
            </a:extLst>
          </p:cNvPr>
          <p:cNvSpPr txBox="1"/>
          <p:nvPr/>
        </p:nvSpPr>
        <p:spPr>
          <a:xfrm>
            <a:off x="4829227" y="4616224"/>
            <a:ext cx="5261831" cy="423863"/>
          </a:xfrm>
          <a:prstGeom prst="rect">
            <a:avLst/>
          </a:prstGeom>
          <a:solidFill>
            <a:srgbClr val="15470B"/>
          </a:solidFill>
        </p:spPr>
        <p:txBody>
          <a:bodyPr wrap="square" lIns="108000" tIns="0" rIns="108000" bIns="0" rtlCol="0" anchor="ctr">
            <a:no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Titillium" panose="00000500000000000000" pitchFamily="50" charset="0"/>
              </a:rPr>
              <a:t>Was kostet „Brücken bauen“?</a:t>
            </a:r>
          </a:p>
        </p:txBody>
      </p:sp>
    </p:spTree>
    <p:extLst>
      <p:ext uri="{BB962C8B-B14F-4D97-AF65-F5344CB8AC3E}">
        <p14:creationId xmlns:p14="http://schemas.microsoft.com/office/powerpoint/2010/main" val="1803789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kostet „Bücken bauen“</a:t>
            </a:r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4ED677ED-30F5-4B61-B3CC-10F7C76C3DCE}"/>
              </a:ext>
            </a:extLst>
          </p:cNvPr>
          <p:cNvSpPr txBox="1">
            <a:spLocks/>
          </p:cNvSpPr>
          <p:nvPr/>
        </p:nvSpPr>
        <p:spPr>
          <a:xfrm>
            <a:off x="487504" y="1353600"/>
            <a:ext cx="11171502" cy="4989600"/>
          </a:xfrm>
          <a:prstGeom prst="rect">
            <a:avLst/>
          </a:prstGeom>
          <a:noFill/>
        </p:spPr>
        <p:txBody>
          <a:bodyPr lIns="0" anchor="ctr"/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b="1" dirty="0">
                <a:solidFill>
                  <a:srgbClr val="15470B"/>
                </a:solidFill>
              </a:rPr>
              <a:t>Teilnahmegebühr für den jährlichen Aktionstag: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150*,-€ pro Projekt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Vielen Dank für euren Beitrag!</a:t>
            </a:r>
          </a:p>
          <a:p>
            <a:pPr algn="ctr"/>
            <a:r>
              <a:rPr lang="de-DE" dirty="0"/>
              <a:t>Damit finanzieren wir unser Backoffice, die Dokumentation und die Veranstaltungen.</a:t>
            </a:r>
          </a:p>
          <a:p>
            <a:pPr algn="ctr"/>
            <a:endParaRPr lang="de-DE" dirty="0"/>
          </a:p>
          <a:p>
            <a:pPr algn="ctr"/>
            <a:r>
              <a:rPr lang="de-DE" sz="1400" dirty="0"/>
              <a:t>(Die Teilnahme für </a:t>
            </a:r>
            <a:r>
              <a:rPr lang="de-DE" sz="1400"/>
              <a:t>gemeinnützige Institutionen </a:t>
            </a:r>
            <a:r>
              <a:rPr lang="de-DE" sz="1400" dirty="0"/>
              <a:t>ist kostenfrei)</a:t>
            </a:r>
          </a:p>
          <a:p>
            <a:pPr algn="l"/>
            <a:endParaRPr lang="de-DE" sz="1400" dirty="0"/>
          </a:p>
          <a:p>
            <a:pPr algn="l"/>
            <a:endParaRPr lang="de-DE" sz="1400" dirty="0"/>
          </a:p>
          <a:p>
            <a:pPr algn="l"/>
            <a:r>
              <a:rPr lang="de-DE" sz="1400" dirty="0"/>
              <a:t>*zzgl. der gesetzlichen MwSt.</a:t>
            </a:r>
          </a:p>
        </p:txBody>
      </p:sp>
    </p:spTree>
    <p:extLst>
      <p:ext uri="{BB962C8B-B14F-4D97-AF65-F5344CB8AC3E}">
        <p14:creationId xmlns:p14="http://schemas.microsoft.com/office/powerpoint/2010/main" val="799559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Folienzoom 22">
                <a:extLst>
                  <a:ext uri="{FF2B5EF4-FFF2-40B4-BE49-F238E27FC236}">
                    <a16:creationId xmlns:a16="http://schemas.microsoft.com/office/drawing/2014/main" id="{4B1A9BEF-94F2-4781-AFD2-27B03AA68EB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57081477"/>
                  </p:ext>
                </p:extLst>
              </p:nvPr>
            </p:nvGraphicFramePr>
            <p:xfrm>
              <a:off x="4937128" y="2122610"/>
              <a:ext cx="6146797" cy="3457575"/>
            </p:xfrm>
            <a:graphic>
              <a:graphicData uri="http://schemas.microsoft.com/office/powerpoint/2016/slidezoom">
                <pslz:sldZm>
                  <pslz:sldZmObj sldId="276" cId="3832828568">
                    <pslz:zmPr id="{474FA4DD-DCF7-4F58-A287-658939622E6F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146797" cy="345757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Folienzoom 22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4B1A9BEF-94F2-4781-AFD2-27B03AA68E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37128" y="2122610"/>
                <a:ext cx="6146797" cy="345757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26" name="Rechteck 25">
            <a:extLst>
              <a:ext uri="{FF2B5EF4-FFF2-40B4-BE49-F238E27FC236}">
                <a16:creationId xmlns:a16="http://schemas.microsoft.com/office/drawing/2014/main" id="{C4B94B2C-86FD-47CE-B712-F3C4EBAF693F}"/>
              </a:ext>
            </a:extLst>
          </p:cNvPr>
          <p:cNvSpPr/>
          <p:nvPr/>
        </p:nvSpPr>
        <p:spPr>
          <a:xfrm>
            <a:off x="657025" y="1625148"/>
            <a:ext cx="3743525" cy="445250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de-DE" u="sng" dirty="0">
                <a:solidFill>
                  <a:srgbClr val="15470B"/>
                </a:solidFill>
                <a:latin typeface="Titillium" panose="00000500000000000000" pitchFamily="50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Was ist Brücken bauen?</a:t>
            </a:r>
            <a:endParaRPr lang="de-DE" u="sng" dirty="0">
              <a:solidFill>
                <a:srgbClr val="15470B"/>
              </a:solidFill>
              <a:latin typeface="Titillium" panose="00000500000000000000" pitchFamily="50" charset="0"/>
            </a:endParaRPr>
          </a:p>
          <a:p>
            <a:pPr>
              <a:lnSpc>
                <a:spcPts val="2000"/>
              </a:lnSpc>
            </a:pPr>
            <a:endParaRPr lang="de-DE" u="sng" dirty="0">
              <a:solidFill>
                <a:srgbClr val="15470B"/>
              </a:solidFill>
              <a:latin typeface="Titillium" panose="00000500000000000000" pitchFamily="50" charset="0"/>
            </a:endParaRPr>
          </a:p>
          <a:p>
            <a:pPr>
              <a:lnSpc>
                <a:spcPts val="2000"/>
              </a:lnSpc>
            </a:pPr>
            <a:r>
              <a:rPr lang="de-DE" u="sng" dirty="0">
                <a:solidFill>
                  <a:srgbClr val="15470B"/>
                </a:solidFill>
                <a:latin typeface="Titillium" panose="00000500000000000000" pitchFamily="50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Ihr macht den Unterschied!</a:t>
            </a:r>
            <a:endParaRPr lang="de-DE" u="sng" dirty="0">
              <a:solidFill>
                <a:srgbClr val="15470B"/>
              </a:solidFill>
              <a:latin typeface="Titillium" panose="00000500000000000000" pitchFamily="50" charset="0"/>
            </a:endParaRPr>
          </a:p>
          <a:p>
            <a:pPr>
              <a:lnSpc>
                <a:spcPts val="2000"/>
              </a:lnSpc>
            </a:pPr>
            <a:endParaRPr lang="de-DE" u="sng" dirty="0">
              <a:solidFill>
                <a:srgbClr val="15470B"/>
              </a:solidFill>
              <a:latin typeface="Titillium" panose="00000500000000000000" pitchFamily="50" charset="0"/>
            </a:endParaRPr>
          </a:p>
          <a:p>
            <a:pPr>
              <a:lnSpc>
                <a:spcPts val="2000"/>
              </a:lnSpc>
            </a:pPr>
            <a:r>
              <a:rPr lang="de-DE" u="sng" dirty="0">
                <a:solidFill>
                  <a:srgbClr val="15470B"/>
                </a:solidFill>
                <a:latin typeface="Titillium" panose="00000500000000000000" pitchFamily="50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Corporate </a:t>
            </a:r>
            <a:r>
              <a:rPr lang="de-DE" u="sng" dirty="0" err="1">
                <a:solidFill>
                  <a:srgbClr val="15470B"/>
                </a:solidFill>
                <a:latin typeface="Titillium" panose="00000500000000000000" pitchFamily="50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Volunteering</a:t>
            </a:r>
            <a:r>
              <a:rPr lang="de-DE" u="sng" dirty="0">
                <a:solidFill>
                  <a:srgbClr val="15470B"/>
                </a:solidFill>
                <a:latin typeface="Titillium" panose="00000500000000000000" pitchFamily="50" charset="0"/>
              </a:rPr>
              <a:t> kurz erklärt…</a:t>
            </a:r>
          </a:p>
          <a:p>
            <a:pPr>
              <a:lnSpc>
                <a:spcPts val="2000"/>
              </a:lnSpc>
            </a:pPr>
            <a:endParaRPr lang="de-DE" u="sng" dirty="0">
              <a:solidFill>
                <a:srgbClr val="15470B"/>
              </a:solidFill>
              <a:latin typeface="Titillium" panose="00000500000000000000" pitchFamily="50" charset="0"/>
            </a:endParaRPr>
          </a:p>
          <a:p>
            <a:pPr>
              <a:lnSpc>
                <a:spcPts val="2000"/>
              </a:lnSpc>
            </a:pPr>
            <a:r>
              <a:rPr lang="de-DE" u="sng" dirty="0">
                <a:solidFill>
                  <a:srgbClr val="15470B"/>
                </a:solidFill>
                <a:latin typeface="Titillium" panose="00000500000000000000" pitchFamily="50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Darum müsst ihr mitmachen!</a:t>
            </a:r>
            <a:endParaRPr lang="de-DE" u="sng" dirty="0">
              <a:solidFill>
                <a:srgbClr val="15470B"/>
              </a:solidFill>
              <a:latin typeface="Titillium" panose="00000500000000000000" pitchFamily="50" charset="0"/>
            </a:endParaRPr>
          </a:p>
          <a:p>
            <a:pPr>
              <a:lnSpc>
                <a:spcPts val="2000"/>
              </a:lnSpc>
            </a:pPr>
            <a:endParaRPr lang="de-DE" u="sng" dirty="0">
              <a:solidFill>
                <a:srgbClr val="15470B"/>
              </a:solidFill>
              <a:latin typeface="Titillium" panose="00000500000000000000" pitchFamily="50" charset="0"/>
            </a:endParaRPr>
          </a:p>
          <a:p>
            <a:pPr>
              <a:lnSpc>
                <a:spcPts val="2000"/>
              </a:lnSpc>
            </a:pPr>
            <a:r>
              <a:rPr lang="de-DE" u="sng" dirty="0">
                <a:solidFill>
                  <a:srgbClr val="15470B"/>
                </a:solidFill>
                <a:latin typeface="Titillium" panose="00000500000000000000" pitchFamily="50" charset="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Wer kann mitmachen?</a:t>
            </a:r>
            <a:endParaRPr lang="de-DE" u="sng" dirty="0">
              <a:solidFill>
                <a:srgbClr val="15470B"/>
              </a:solidFill>
              <a:latin typeface="Titillium" panose="00000500000000000000" pitchFamily="50" charset="0"/>
            </a:endParaRPr>
          </a:p>
          <a:p>
            <a:pPr>
              <a:lnSpc>
                <a:spcPts val="2000"/>
              </a:lnSpc>
            </a:pPr>
            <a:endParaRPr lang="de-DE" u="sng" dirty="0">
              <a:solidFill>
                <a:srgbClr val="15470B"/>
              </a:solidFill>
              <a:latin typeface="Titillium" panose="00000500000000000000" pitchFamily="50" charset="0"/>
            </a:endParaRPr>
          </a:p>
          <a:p>
            <a:pPr>
              <a:lnSpc>
                <a:spcPts val="2000"/>
              </a:lnSpc>
            </a:pPr>
            <a:r>
              <a:rPr lang="de-DE" u="sng" dirty="0">
                <a:solidFill>
                  <a:srgbClr val="15470B"/>
                </a:solidFill>
                <a:latin typeface="Titillium" panose="00000500000000000000" pitchFamily="50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 macht ihr mit!</a:t>
            </a:r>
            <a:endParaRPr lang="de-DE" u="sng" dirty="0">
              <a:solidFill>
                <a:srgbClr val="15470B"/>
              </a:solidFill>
              <a:latin typeface="Titillium" panose="00000500000000000000" pitchFamily="50" charset="0"/>
            </a:endParaRPr>
          </a:p>
          <a:p>
            <a:pPr>
              <a:lnSpc>
                <a:spcPts val="2000"/>
              </a:lnSpc>
            </a:pPr>
            <a:endParaRPr lang="de-DE" u="sng" dirty="0">
              <a:solidFill>
                <a:srgbClr val="15470B"/>
              </a:solidFill>
              <a:latin typeface="Titillium" panose="00000500000000000000" pitchFamily="50" charset="0"/>
            </a:endParaRPr>
          </a:p>
          <a:p>
            <a:pPr>
              <a:lnSpc>
                <a:spcPts val="2000"/>
              </a:lnSpc>
            </a:pPr>
            <a:r>
              <a:rPr lang="de-DE" u="sng" dirty="0">
                <a:solidFill>
                  <a:srgbClr val="15470B"/>
                </a:solidFill>
                <a:latin typeface="Titillium" panose="00000500000000000000" pitchFamily="50" charset="0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Projekt-Zeitplan</a:t>
            </a:r>
            <a:endParaRPr lang="de-DE" u="sng" dirty="0">
              <a:solidFill>
                <a:srgbClr val="15470B"/>
              </a:solidFill>
              <a:latin typeface="Titillium" panose="00000500000000000000" pitchFamily="50" charset="0"/>
            </a:endParaRPr>
          </a:p>
          <a:p>
            <a:pPr>
              <a:lnSpc>
                <a:spcPts val="2000"/>
              </a:lnSpc>
            </a:pPr>
            <a:endParaRPr lang="de-DE" u="sng" dirty="0">
              <a:solidFill>
                <a:srgbClr val="15470B"/>
              </a:solidFill>
              <a:latin typeface="Titillium" panose="00000500000000000000" pitchFamily="50" charset="0"/>
            </a:endParaRPr>
          </a:p>
          <a:p>
            <a:pPr>
              <a:lnSpc>
                <a:spcPts val="2000"/>
              </a:lnSpc>
            </a:pPr>
            <a:r>
              <a:rPr lang="de-DE" u="sng" dirty="0">
                <a:solidFill>
                  <a:srgbClr val="15470B"/>
                </a:solidFill>
                <a:latin typeface="Titillium" panose="00000500000000000000" pitchFamily="50" charset="0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Was kostet „Bücken bauen“</a:t>
            </a:r>
            <a:r>
              <a:rPr lang="de-DE" u="sng" dirty="0">
                <a:solidFill>
                  <a:srgbClr val="15470B"/>
                </a:solidFill>
                <a:latin typeface="Titillium" panose="00000500000000000000" pitchFamily="50" charset="0"/>
              </a:rPr>
              <a:t>?</a:t>
            </a:r>
          </a:p>
          <a:p>
            <a:pPr>
              <a:lnSpc>
                <a:spcPts val="2000"/>
              </a:lnSpc>
            </a:pPr>
            <a:endParaRPr lang="de-DE" u="sng" dirty="0">
              <a:solidFill>
                <a:srgbClr val="15470B"/>
              </a:solidFill>
              <a:latin typeface="Titillium" panose="00000500000000000000" pitchFamily="50" charset="0"/>
            </a:endParaRPr>
          </a:p>
          <a:p>
            <a:pPr>
              <a:lnSpc>
                <a:spcPts val="2000"/>
              </a:lnSpc>
            </a:pPr>
            <a:r>
              <a:rPr lang="de-DE" u="sng" dirty="0">
                <a:solidFill>
                  <a:srgbClr val="15470B"/>
                </a:solidFill>
                <a:latin typeface="Titillium" panose="00000500000000000000" pitchFamily="50" charset="0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Brücken bauen 365</a:t>
            </a:r>
            <a:endParaRPr lang="de-DE" u="sng" dirty="0">
              <a:solidFill>
                <a:srgbClr val="15470B"/>
              </a:solidFill>
              <a:latin typeface="Titillium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953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BB42100-C2B7-442C-A37A-C131351382DA}"/>
              </a:ext>
            </a:extLst>
          </p:cNvPr>
          <p:cNvSpPr txBox="1"/>
          <p:nvPr/>
        </p:nvSpPr>
        <p:spPr>
          <a:xfrm>
            <a:off x="1685269" y="4566897"/>
            <a:ext cx="3626959" cy="423863"/>
          </a:xfrm>
          <a:prstGeom prst="rect">
            <a:avLst/>
          </a:prstGeom>
          <a:solidFill>
            <a:srgbClr val="15470B"/>
          </a:solidFill>
        </p:spPr>
        <p:txBody>
          <a:bodyPr wrap="square" lIns="108000" tIns="0" rIns="108000" bIns="0" rtlCol="0" anchor="ctr">
            <a:no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Titillium" panose="00000500000000000000" pitchFamily="50" charset="0"/>
              </a:rPr>
              <a:t>Brücken bauen 365</a:t>
            </a:r>
          </a:p>
        </p:txBody>
      </p:sp>
    </p:spTree>
    <p:extLst>
      <p:ext uri="{BB962C8B-B14F-4D97-AF65-F5344CB8AC3E}">
        <p14:creationId xmlns:p14="http://schemas.microsoft.com/office/powerpoint/2010/main" val="3540304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Brücken bauen 365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D8ED1C8-1E28-4489-A3B7-8CBC6B934A60}"/>
              </a:ext>
            </a:extLst>
          </p:cNvPr>
          <p:cNvSpPr txBox="1">
            <a:spLocks/>
          </p:cNvSpPr>
          <p:nvPr/>
        </p:nvSpPr>
        <p:spPr>
          <a:xfrm>
            <a:off x="507600" y="1353600"/>
            <a:ext cx="11171502" cy="4989600"/>
          </a:xfrm>
          <a:prstGeom prst="rect">
            <a:avLst/>
          </a:prstGeom>
          <a:noFill/>
        </p:spPr>
        <p:txBody>
          <a:bodyPr lIns="0" anchor="ctr" anchorCtr="0"/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dirty="0">
                <a:solidFill>
                  <a:srgbClr val="15470B"/>
                </a:solidFill>
              </a:rPr>
              <a:t>Ihr wünscht euch mehr Unterstützung für eure sozialen Projekte? Ein Projekt ist euch zu wenig? </a:t>
            </a:r>
          </a:p>
          <a:p>
            <a:pPr algn="ctr"/>
            <a:r>
              <a:rPr lang="de-DE" b="1" dirty="0">
                <a:solidFill>
                  <a:srgbClr val="15470B"/>
                </a:solidFill>
              </a:rPr>
              <a:t>Dann ist Brücken bauen 365 das passende Angebot für euch. Sprecht uns an!</a:t>
            </a:r>
          </a:p>
          <a:p>
            <a:pPr algn="ctr"/>
            <a:r>
              <a:rPr lang="de-DE" b="1" dirty="0">
                <a:solidFill>
                  <a:srgbClr val="15470B"/>
                </a:solidFill>
              </a:rPr>
              <a:t>Wir nehmen euch Arbeit ab! Das ist unser Service:</a:t>
            </a:r>
          </a:p>
          <a:p>
            <a:pPr algn="ctr"/>
            <a:endParaRPr lang="de-DE" b="1" dirty="0">
              <a:solidFill>
                <a:srgbClr val="92D050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dirty="0"/>
              <a:t>Individuelle Projektbegleitung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dirty="0"/>
              <a:t>Projektbesuch vor Ort inkl. Fotodokumentation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dirty="0"/>
              <a:t>Mehr Flexibilität - Umsetzung von März bis November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dirty="0"/>
              <a:t>Preis auf Anfrage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C8175A5-51CA-4759-86F1-5200C2E320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8" y="3995056"/>
            <a:ext cx="2970620" cy="210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66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BB42100-C2B7-442C-A37A-C131351382DA}"/>
              </a:ext>
            </a:extLst>
          </p:cNvPr>
          <p:cNvSpPr txBox="1"/>
          <p:nvPr/>
        </p:nvSpPr>
        <p:spPr>
          <a:xfrm>
            <a:off x="117726" y="465535"/>
            <a:ext cx="5869417" cy="418760"/>
          </a:xfrm>
          <a:prstGeom prst="rect">
            <a:avLst/>
          </a:prstGeom>
          <a:solidFill>
            <a:srgbClr val="15470B"/>
          </a:solidFill>
        </p:spPr>
        <p:txBody>
          <a:bodyPr wrap="square" lIns="108000" tIns="0" rIns="108000" bIns="0" rtlCol="0" anchor="ctr">
            <a:no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Titillium" panose="00000500000000000000" pitchFamily="50" charset="0"/>
              </a:rPr>
              <a:t>Brücken bauen: </a:t>
            </a:r>
            <a:r>
              <a:rPr lang="de-DE" sz="3200" dirty="0" err="1">
                <a:solidFill>
                  <a:schemeClr val="bg1"/>
                </a:solidFill>
                <a:latin typeface="Titillium" panose="00000500000000000000" pitchFamily="50" charset="0"/>
              </a:rPr>
              <a:t>Aftermovie</a:t>
            </a:r>
            <a:r>
              <a:rPr lang="de-DE" sz="3200" dirty="0">
                <a:solidFill>
                  <a:schemeClr val="bg1"/>
                </a:solidFill>
                <a:latin typeface="Titillium" panose="00000500000000000000" pitchFamily="50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427462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Aftermovie</a:t>
            </a:r>
            <a:r>
              <a:rPr lang="de-DE" dirty="0"/>
              <a:t> 2023</a:t>
            </a:r>
          </a:p>
        </p:txBody>
      </p:sp>
      <p:pic>
        <p:nvPicPr>
          <p:cNvPr id="3" name="Onlinemedien 2" title="Brücken bauen: Aftermovie 2023">
            <a:hlinkClick r:id="" action="ppaction://media"/>
            <a:extLst>
              <a:ext uri="{FF2B5EF4-FFF2-40B4-BE49-F238E27FC236}">
                <a16:creationId xmlns:a16="http://schemas.microsoft.com/office/drawing/2014/main" id="{612557DC-431F-43AD-A4B4-4960A74AFC7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38829" y="1386483"/>
            <a:ext cx="8914342" cy="501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96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BB42100-C2B7-442C-A37A-C131351382DA}"/>
              </a:ext>
            </a:extLst>
          </p:cNvPr>
          <p:cNvSpPr txBox="1"/>
          <p:nvPr/>
        </p:nvSpPr>
        <p:spPr>
          <a:xfrm>
            <a:off x="8238470" y="4817268"/>
            <a:ext cx="1615116" cy="423863"/>
          </a:xfrm>
          <a:prstGeom prst="rect">
            <a:avLst/>
          </a:prstGeom>
          <a:solidFill>
            <a:srgbClr val="15470B"/>
          </a:solidFill>
        </p:spPr>
        <p:txBody>
          <a:bodyPr wrap="square" lIns="108000" tIns="0" rIns="108000" bIns="0" rtlCol="0" anchor="ctr">
            <a:no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Titillium" panose="00000500000000000000" pitchFamily="50" charset="0"/>
              </a:rPr>
              <a:t>Kontakt</a:t>
            </a:r>
          </a:p>
        </p:txBody>
      </p:sp>
    </p:spTree>
    <p:extLst>
      <p:ext uri="{BB962C8B-B14F-4D97-AF65-F5344CB8AC3E}">
        <p14:creationId xmlns:p14="http://schemas.microsoft.com/office/powerpoint/2010/main" val="3832828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Kontakt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ED046C99-B608-4CB8-804F-861F61C81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00" y="1353600"/>
            <a:ext cx="5421600" cy="4989600"/>
          </a:xfrm>
        </p:spPr>
        <p:txBody>
          <a:bodyPr/>
          <a:lstStyle/>
          <a:p>
            <a:r>
              <a:rPr lang="de-DE" dirty="0">
                <a:solidFill>
                  <a:srgbClr val="15470B"/>
                </a:solidFill>
              </a:rPr>
              <a:t>Wir beantworten euch gern alle eure Fragen persönlich:</a:t>
            </a:r>
            <a:br>
              <a:rPr lang="de-DE" dirty="0">
                <a:solidFill>
                  <a:srgbClr val="7AB51D"/>
                </a:solidFill>
              </a:rPr>
            </a:br>
            <a:endParaRPr lang="de-DE" dirty="0">
              <a:solidFill>
                <a:srgbClr val="7AB51D"/>
              </a:solidFill>
            </a:endParaRPr>
          </a:p>
          <a:p>
            <a:pPr algn="l"/>
            <a:r>
              <a:rPr lang="de-DE" b="1" dirty="0"/>
              <a:t>Sonja Ahola (Projektkoordinatorin)</a:t>
            </a:r>
            <a:br>
              <a:rPr lang="de-DE" b="1" dirty="0"/>
            </a:br>
            <a:r>
              <a:rPr lang="de-DE" dirty="0"/>
              <a:t>Tel.: 0531 / 48 20 24 25; Mobil: 01573 49 757 84</a:t>
            </a:r>
            <a:br>
              <a:rPr lang="de-DE" dirty="0"/>
            </a:br>
            <a:r>
              <a:rPr lang="de-DE" dirty="0"/>
              <a:t>E-Mail: </a:t>
            </a:r>
            <a:r>
              <a:rPr lang="de-DE" dirty="0">
                <a:hlinkClick r:id="rId2"/>
              </a:rPr>
              <a:t>s.ahola@buergerstiftung-braunschweig.de</a:t>
            </a:r>
            <a:br>
              <a:rPr lang="de-DE" dirty="0"/>
            </a:br>
            <a:r>
              <a:rPr lang="de-DE" b="1" dirty="0">
                <a:hlinkClick r:id="rId3"/>
              </a:rPr>
              <a:t>www.bruecken-bauen-online.de</a:t>
            </a:r>
            <a:endParaRPr lang="de-DE" b="1" dirty="0"/>
          </a:p>
          <a:p>
            <a:endParaRPr lang="de-DE" dirty="0"/>
          </a:p>
          <a:p>
            <a:r>
              <a:rPr lang="de-DE" dirty="0"/>
              <a:t>Bürgerstiftung Braunschweig</a:t>
            </a:r>
          </a:p>
          <a:p>
            <a:r>
              <a:rPr lang="de-DE" dirty="0"/>
              <a:t>Löwenwall 16</a:t>
            </a:r>
          </a:p>
          <a:p>
            <a:r>
              <a:rPr lang="de-DE" dirty="0"/>
              <a:t>38100 Braunschweig</a:t>
            </a:r>
          </a:p>
          <a:p>
            <a:endParaRPr lang="de-DE" b="1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9715AA5F-6DE0-44F6-9738-4687F0EBB7E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57502" y="1353600"/>
            <a:ext cx="5421600" cy="4989600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>
              <a:solidFill>
                <a:srgbClr val="7AB51D"/>
              </a:solidFill>
            </a:endParaRPr>
          </a:p>
          <a:p>
            <a:r>
              <a:rPr lang="de-DE" dirty="0">
                <a:solidFill>
                  <a:srgbClr val="15470B"/>
                </a:solidFill>
              </a:rPr>
              <a:t>Weitere Informationen:</a:t>
            </a:r>
          </a:p>
          <a:p>
            <a:r>
              <a:rPr lang="de-DE" dirty="0"/>
              <a:t>Registriert euch mit einem Ansprechpartner bei unserer Projektkoordinatorin. Wir informieren euch rechtzeitig bzgl. anstehender Termine.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439E2C0-2F76-4941-95A5-D0599362F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502" y="1238838"/>
            <a:ext cx="1343025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29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908A757F-DD9E-4C38-BCE0-C1C2A6128FC2}"/>
              </a:ext>
            </a:extLst>
          </p:cNvPr>
          <p:cNvSpPr txBox="1"/>
          <p:nvPr/>
        </p:nvSpPr>
        <p:spPr>
          <a:xfrm>
            <a:off x="3712976" y="2828835"/>
            <a:ext cx="47660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200" dirty="0">
                <a:solidFill>
                  <a:srgbClr val="15470B"/>
                </a:solidFill>
                <a:latin typeface="Titillium" panose="00000500000000000000" pitchFamily="50" charset="0"/>
              </a:rPr>
              <a:t>Vielen Dank</a:t>
            </a:r>
          </a:p>
        </p:txBody>
      </p:sp>
    </p:spTree>
    <p:extLst>
      <p:ext uri="{BB962C8B-B14F-4D97-AF65-F5344CB8AC3E}">
        <p14:creationId xmlns:p14="http://schemas.microsoft.com/office/powerpoint/2010/main" val="3941081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BB42100-C2B7-442C-A37A-C131351382DA}"/>
              </a:ext>
            </a:extLst>
          </p:cNvPr>
          <p:cNvSpPr txBox="1"/>
          <p:nvPr/>
        </p:nvSpPr>
        <p:spPr>
          <a:xfrm>
            <a:off x="834170" y="1144366"/>
            <a:ext cx="4586916" cy="423863"/>
          </a:xfrm>
          <a:prstGeom prst="rect">
            <a:avLst/>
          </a:prstGeom>
          <a:solidFill>
            <a:srgbClr val="15470B"/>
          </a:solidFill>
        </p:spPr>
        <p:txBody>
          <a:bodyPr wrap="square" lIns="108000" tIns="0" rIns="108000" bIns="0" rtlCol="0" anchor="ctr">
            <a:no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Titillium" panose="00000500000000000000" pitchFamily="50" charset="0"/>
              </a:rPr>
              <a:t>Was ist „Brücken bauen“?</a:t>
            </a:r>
            <a:endParaRPr lang="de-DE" sz="2400" dirty="0">
              <a:solidFill>
                <a:schemeClr val="bg1"/>
              </a:solidFill>
              <a:latin typeface="Titillium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371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Brücken bauen?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72B65FCC-6300-4A6D-83D2-55BB2E61A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599" y="1353600"/>
            <a:ext cx="10507145" cy="4989600"/>
          </a:xfrm>
        </p:spPr>
        <p:txBody>
          <a:bodyPr anchor="ctr" anchorCtr="0"/>
          <a:lstStyle/>
          <a:p>
            <a:pPr algn="ctr"/>
            <a:r>
              <a:rPr lang="de-DE" sz="2000" b="1" dirty="0">
                <a:solidFill>
                  <a:srgbClr val="15470B"/>
                </a:solidFill>
              </a:rPr>
              <a:t>Ein Tag, ein Team, ein soziales Projekt:</a:t>
            </a:r>
          </a:p>
          <a:p>
            <a:pPr algn="ctr"/>
            <a:endParaRPr lang="de-DE" dirty="0"/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dirty="0"/>
              <a:t>„Brücken bauen“ bringt </a:t>
            </a:r>
            <a:r>
              <a:rPr lang="de-DE" b="1" dirty="0">
                <a:solidFill>
                  <a:srgbClr val="15470B"/>
                </a:solidFill>
              </a:rPr>
              <a:t>NPOs* </a:t>
            </a:r>
            <a:r>
              <a:rPr lang="de-DE" dirty="0"/>
              <a:t>und die regionale Wirtschaft zusammen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dirty="0"/>
              <a:t>Ein Unternehmen realisiert an einem Tag ein Projekt für eine </a:t>
            </a:r>
            <a:r>
              <a:rPr lang="de-DE" b="1" dirty="0">
                <a:solidFill>
                  <a:srgbClr val="15470B"/>
                </a:solidFill>
              </a:rPr>
              <a:t>NPO*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dirty="0"/>
              <a:t>Wir bauen Brücken in Braunschweig, Gifhorn, Salzgitter, Wolfenbüttel und Wolfsburg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de-DE" dirty="0"/>
          </a:p>
          <a:p>
            <a:pPr algn="ctr"/>
            <a:endParaRPr lang="de-DE" dirty="0"/>
          </a:p>
          <a:p>
            <a:pPr algn="l"/>
            <a:r>
              <a:rPr lang="de-DE" b="1" dirty="0">
                <a:solidFill>
                  <a:srgbClr val="15470B"/>
                </a:solidFill>
              </a:rPr>
              <a:t>*NPO </a:t>
            </a:r>
            <a:r>
              <a:rPr lang="de-DE" dirty="0"/>
              <a:t>= Non-Profit-Organisation (gemeinnützige Einrichtung)</a:t>
            </a:r>
          </a:p>
        </p:txBody>
      </p:sp>
    </p:spTree>
    <p:extLst>
      <p:ext uri="{BB962C8B-B14F-4D97-AF65-F5344CB8AC3E}">
        <p14:creationId xmlns:p14="http://schemas.microsoft.com/office/powerpoint/2010/main" val="2816022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BB42100-C2B7-442C-A37A-C131351382DA}"/>
              </a:ext>
            </a:extLst>
          </p:cNvPr>
          <p:cNvSpPr txBox="1"/>
          <p:nvPr/>
        </p:nvSpPr>
        <p:spPr>
          <a:xfrm>
            <a:off x="4644169" y="2222052"/>
            <a:ext cx="4837287" cy="423863"/>
          </a:xfrm>
          <a:prstGeom prst="rect">
            <a:avLst/>
          </a:prstGeom>
          <a:solidFill>
            <a:srgbClr val="15470B"/>
          </a:solidFill>
        </p:spPr>
        <p:txBody>
          <a:bodyPr wrap="square" lIns="108000" tIns="0" rIns="108000" bIns="0" rtlCol="0" anchor="ctr">
            <a:no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Titillium" panose="00000500000000000000" pitchFamily="50" charset="0"/>
              </a:rPr>
              <a:t>Ihr macht den Unterschied!</a:t>
            </a:r>
          </a:p>
        </p:txBody>
      </p:sp>
    </p:spTree>
    <p:extLst>
      <p:ext uri="{BB962C8B-B14F-4D97-AF65-F5344CB8AC3E}">
        <p14:creationId xmlns:p14="http://schemas.microsoft.com/office/powerpoint/2010/main" val="96188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Ihr macht den Unterschied!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92FDC784-9A44-4483-9C4C-9383F5C94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599" y="1353600"/>
            <a:ext cx="10507145" cy="4989600"/>
          </a:xfrm>
        </p:spPr>
        <p:txBody>
          <a:bodyPr anchor="ctr" anchorCtr="0"/>
          <a:lstStyle/>
          <a:p>
            <a:pPr algn="ctr"/>
            <a:r>
              <a:rPr lang="de-DE" sz="2000" b="1" dirty="0">
                <a:solidFill>
                  <a:srgbClr val="15470B"/>
                </a:solidFill>
              </a:rPr>
              <a:t>Spendet eure Zeit:</a:t>
            </a:r>
          </a:p>
          <a:p>
            <a:pPr algn="ctr"/>
            <a:endParaRPr lang="de-DE" sz="2000" b="1" dirty="0">
              <a:solidFill>
                <a:srgbClr val="92D050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de-DE" dirty="0"/>
              <a:t>Im Vordergrund steht die Man- und  </a:t>
            </a:r>
            <a:r>
              <a:rPr lang="de-DE" dirty="0" err="1"/>
              <a:t>Womanpower</a:t>
            </a:r>
            <a:r>
              <a:rPr lang="de-DE" dirty="0"/>
              <a:t> der Mitarbeitenden, die für einen Tag für ein</a:t>
            </a:r>
          </a:p>
          <a:p>
            <a:pPr algn="ctr"/>
            <a:r>
              <a:rPr lang="de-DE" dirty="0"/>
              <a:t>soziales Projekt von der Arbeit freigestellt werden.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dirty="0"/>
              <a:t> Auch Know-how, Material und/oder Logistik werden oft benötigt. Ihr entscheidet, was und wieviel ihr spenden möchtet.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de-DE" dirty="0"/>
          </a:p>
          <a:p>
            <a:pPr algn="ctr"/>
            <a:r>
              <a:rPr lang="de-DE" b="1" dirty="0">
                <a:solidFill>
                  <a:srgbClr val="15470B"/>
                </a:solidFill>
              </a:rPr>
              <a:t>Sich gemeinsam für eine gute Sache einzusetzen macht Spaß und sorgt für ein gutes Gefühl </a:t>
            </a:r>
          </a:p>
          <a:p>
            <a:pPr algn="ctr"/>
            <a:r>
              <a:rPr lang="de-DE" b="1" dirty="0">
                <a:solidFill>
                  <a:srgbClr val="15470B"/>
                </a:solidFill>
              </a:rPr>
              <a:t>– auch noch weit über den Aktionstag hinaus!</a:t>
            </a:r>
          </a:p>
          <a:p>
            <a:pPr algn="ctr"/>
            <a:endParaRPr lang="de-DE" dirty="0"/>
          </a:p>
          <a:p>
            <a:pPr algn="ctr"/>
            <a:endParaRPr lang="de-DE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502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BB42100-C2B7-442C-A37A-C131351382DA}"/>
              </a:ext>
            </a:extLst>
          </p:cNvPr>
          <p:cNvSpPr txBox="1"/>
          <p:nvPr/>
        </p:nvSpPr>
        <p:spPr>
          <a:xfrm>
            <a:off x="6309682" y="3005137"/>
            <a:ext cx="4935260" cy="423863"/>
          </a:xfrm>
          <a:prstGeom prst="rect">
            <a:avLst/>
          </a:prstGeom>
          <a:solidFill>
            <a:srgbClr val="15470B"/>
          </a:solidFill>
        </p:spPr>
        <p:txBody>
          <a:bodyPr wrap="square" lIns="108000" tIns="0" rIns="108000" bIns="0" rtlCol="0" anchor="ctr">
            <a:no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Titillium" panose="00000500000000000000" pitchFamily="50" charset="0"/>
              </a:rPr>
              <a:t>Corporate </a:t>
            </a:r>
            <a:r>
              <a:rPr lang="de-DE" sz="3200" dirty="0" err="1">
                <a:solidFill>
                  <a:schemeClr val="bg1"/>
                </a:solidFill>
                <a:latin typeface="Titillium" panose="00000500000000000000" pitchFamily="50" charset="0"/>
              </a:rPr>
              <a:t>Volunteering</a:t>
            </a:r>
            <a:r>
              <a:rPr lang="de-DE" sz="3200" dirty="0">
                <a:solidFill>
                  <a:schemeClr val="bg1"/>
                </a:solidFill>
                <a:latin typeface="Titillium" panose="00000500000000000000" pitchFamily="50" charset="0"/>
              </a:rPr>
              <a:t> (CV)</a:t>
            </a:r>
          </a:p>
        </p:txBody>
      </p:sp>
    </p:spTree>
    <p:extLst>
      <p:ext uri="{BB962C8B-B14F-4D97-AF65-F5344CB8AC3E}">
        <p14:creationId xmlns:p14="http://schemas.microsoft.com/office/powerpoint/2010/main" val="1240526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Corporate </a:t>
            </a:r>
            <a:r>
              <a:rPr lang="de-DE" dirty="0" err="1"/>
              <a:t>Volunteering</a:t>
            </a:r>
            <a:endParaRPr lang="de-DE" dirty="0"/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FABD14B6-1829-427D-890B-A83C4390947F}"/>
              </a:ext>
            </a:extLst>
          </p:cNvPr>
          <p:cNvSpPr txBox="1">
            <a:spLocks/>
          </p:cNvSpPr>
          <p:nvPr/>
        </p:nvSpPr>
        <p:spPr>
          <a:xfrm>
            <a:off x="507600" y="1353600"/>
            <a:ext cx="11171502" cy="4989600"/>
          </a:xfrm>
          <a:prstGeom prst="rect">
            <a:avLst/>
          </a:prstGeom>
          <a:noFill/>
        </p:spPr>
        <p:txBody>
          <a:bodyPr lIns="0" anchor="ctr" anchorCtr="0"/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b="1" dirty="0">
                <a:solidFill>
                  <a:srgbClr val="15470B"/>
                </a:solidFill>
              </a:rPr>
              <a:t>Unternehmensengagement kurz erklärt:</a:t>
            </a:r>
          </a:p>
          <a:p>
            <a:pPr algn="ctr"/>
            <a:endParaRPr lang="de-DE" sz="2000" b="1" dirty="0">
              <a:solidFill>
                <a:srgbClr val="92D050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dirty="0"/>
              <a:t>Corporate </a:t>
            </a:r>
            <a:r>
              <a:rPr lang="de-DE" dirty="0" err="1"/>
              <a:t>Volunteering</a:t>
            </a:r>
            <a:r>
              <a:rPr lang="de-DE" dirty="0"/>
              <a:t> (CV) = der Einsatz von Mitarbeitenden in gemeinnützigen Projekten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dirty="0"/>
              <a:t>wichtiger Nutzen für die Gesellschaft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dirty="0"/>
              <a:t>wichtiger Nutzen für die eigene Unternehmensentwicklung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dirty="0"/>
              <a:t>Teil der </a:t>
            </a:r>
            <a:r>
              <a:rPr lang="de-DE" b="1" dirty="0">
                <a:solidFill>
                  <a:srgbClr val="15470B"/>
                </a:solidFill>
              </a:rPr>
              <a:t>CSR*</a:t>
            </a:r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l"/>
            <a:r>
              <a:rPr lang="de-DE" b="1" dirty="0">
                <a:solidFill>
                  <a:srgbClr val="15470B"/>
                </a:solidFill>
              </a:rPr>
              <a:t>*CSR </a:t>
            </a:r>
            <a:r>
              <a:rPr lang="de-DE" dirty="0"/>
              <a:t>= Corporate </a:t>
            </a: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Responsibility</a:t>
            </a:r>
            <a:r>
              <a:rPr lang="de-DE" dirty="0"/>
              <a:t> (Engagement von Unternehmen im Gemeinwesen)</a:t>
            </a:r>
          </a:p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3607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BB42100-C2B7-442C-A37A-C131351382DA}"/>
              </a:ext>
            </a:extLst>
          </p:cNvPr>
          <p:cNvSpPr txBox="1"/>
          <p:nvPr/>
        </p:nvSpPr>
        <p:spPr>
          <a:xfrm>
            <a:off x="1160740" y="4605337"/>
            <a:ext cx="5250946" cy="423863"/>
          </a:xfrm>
          <a:prstGeom prst="rect">
            <a:avLst/>
          </a:prstGeom>
          <a:solidFill>
            <a:srgbClr val="15470B"/>
          </a:solidFill>
        </p:spPr>
        <p:txBody>
          <a:bodyPr wrap="square" lIns="108000" tIns="0" rIns="108000" bIns="0" rtlCol="0" anchor="ctr">
            <a:no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Titillium" panose="00000500000000000000" pitchFamily="50" charset="0"/>
              </a:rPr>
              <a:t>Darum müsst ihr mitmachen!</a:t>
            </a:r>
          </a:p>
        </p:txBody>
      </p:sp>
    </p:spTree>
    <p:extLst>
      <p:ext uri="{BB962C8B-B14F-4D97-AF65-F5344CB8AC3E}">
        <p14:creationId xmlns:p14="http://schemas.microsoft.com/office/powerpoint/2010/main" val="270079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5CF98285-A52C-4735-967B-FE6FCA81EA49}" vid="{8A9BEE8B-550E-4CFB-BC19-971B81ED260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Präsentationsvorlage</Template>
  <TotalTime>0</TotalTime>
  <Words>682</Words>
  <Application>Microsoft Office PowerPoint</Application>
  <PresentationFormat>Breitbild</PresentationFormat>
  <Paragraphs>138</Paragraphs>
  <Slides>26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2" baseType="lpstr">
      <vt:lpstr>Titillium</vt:lpstr>
      <vt:lpstr>Wingdings 2</vt:lpstr>
      <vt:lpstr>Calibri</vt:lpstr>
      <vt:lpstr>Arial</vt:lpstr>
      <vt:lpstr>Wingdings</vt:lpstr>
      <vt:lpstr>Office</vt:lpstr>
      <vt:lpstr>PowerPoint-Präsentation</vt:lpstr>
      <vt:lpstr>Inhaltsverzeichnis</vt:lpstr>
      <vt:lpstr>PowerPoint-Präsentation</vt:lpstr>
      <vt:lpstr>Was ist Brücken bauen?</vt:lpstr>
      <vt:lpstr>PowerPoint-Präsentation</vt:lpstr>
      <vt:lpstr>Ihr macht den Unterschied!</vt:lpstr>
      <vt:lpstr>PowerPoint-Präsentation</vt:lpstr>
      <vt:lpstr>Corporate Volunteering</vt:lpstr>
      <vt:lpstr>PowerPoint-Präsentation</vt:lpstr>
      <vt:lpstr>Darum müsst ihr mitmachen!</vt:lpstr>
      <vt:lpstr>Darum müsst ihr mitmachen!</vt:lpstr>
      <vt:lpstr>PowerPoint-Präsentation</vt:lpstr>
      <vt:lpstr>Wer kann mitmachen?</vt:lpstr>
      <vt:lpstr>PowerPoint-Präsentation</vt:lpstr>
      <vt:lpstr>So macht ihr mit!</vt:lpstr>
      <vt:lpstr>PowerPoint-Präsentation</vt:lpstr>
      <vt:lpstr>Projekt-Zeitplan</vt:lpstr>
      <vt:lpstr>PowerPoint-Präsentation</vt:lpstr>
      <vt:lpstr>Was kostet „Bücken bauen“</vt:lpstr>
      <vt:lpstr>PowerPoint-Präsentation</vt:lpstr>
      <vt:lpstr>Brücken bauen 365</vt:lpstr>
      <vt:lpstr>PowerPoint-Präsentation</vt:lpstr>
      <vt:lpstr>Aftermovie 2023</vt:lpstr>
      <vt:lpstr>PowerPoint-Präsentation</vt:lpstr>
      <vt:lpstr>Kontakt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</dc:title>
  <dc:creator>Malte Käferhaus</dc:creator>
  <cp:lastModifiedBy>Sonja Ahola</cp:lastModifiedBy>
  <cp:revision>30</cp:revision>
  <dcterms:created xsi:type="dcterms:W3CDTF">2023-03-28T10:29:12Z</dcterms:created>
  <dcterms:modified xsi:type="dcterms:W3CDTF">2023-12-14T10:41:18Z</dcterms:modified>
</cp:coreProperties>
</file>