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1" r:id="rId4"/>
    <p:sldId id="260" r:id="rId5"/>
    <p:sldId id="265" r:id="rId6"/>
    <p:sldId id="266" r:id="rId7"/>
    <p:sldId id="267" r:id="rId8"/>
    <p:sldId id="269" r:id="rId9"/>
    <p:sldId id="263" r:id="rId10"/>
    <p:sldId id="271" r:id="rId11"/>
    <p:sldId id="270" r:id="rId12"/>
    <p:sldId id="283" r:id="rId13"/>
    <p:sldId id="272" r:id="rId14"/>
    <p:sldId id="275" r:id="rId15"/>
    <p:sldId id="274" r:id="rId16"/>
    <p:sldId id="273" r:id="rId17"/>
    <p:sldId id="281" r:id="rId18"/>
    <p:sldId id="282" r:id="rId19"/>
    <p:sldId id="276" r:id="rId20"/>
    <p:sldId id="277" r:id="rId21"/>
    <p:sldId id="25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itillium" panose="00000500000000000000" pitchFamily="50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0B"/>
    <a:srgbClr val="FFCC00"/>
    <a:srgbClr val="7AB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6071" autoAdjust="0"/>
  </p:normalViewPr>
  <p:slideViewPr>
    <p:cSldViewPr snapToGrid="0">
      <p:cViewPr varScale="1">
        <p:scale>
          <a:sx n="101" d="100"/>
          <a:sy n="101" d="100"/>
        </p:scale>
        <p:origin x="330" y="11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BA62D-BD41-41F8-BFCB-C68245246D93}" type="datetimeFigureOut">
              <a:rPr lang="de-DE" smtClean="0"/>
              <a:t>17.11.2023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0A492-8A68-4024-AEF2-D38B36B8C3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4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507600" y="5907600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507600" y="5379924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6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507600" y="5907600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507600" y="5379924"/>
            <a:ext cx="9144000" cy="435600"/>
          </a:xfrm>
          <a:prstGeom prst="rect">
            <a:avLst/>
          </a:prstGeom>
          <a:solidFill>
            <a:srgbClr val="15470B"/>
          </a:solidFill>
        </p:spPr>
        <p:txBody>
          <a:bodyPr lIns="90000" anchor="ctr"/>
          <a:lstStyle>
            <a:lvl1pPr marL="0" indent="0" algn="just">
              <a:buFontTx/>
              <a:buNone/>
              <a:defRPr sz="24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7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0" y="331200"/>
            <a:ext cx="9190800" cy="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8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507600" y="1353600"/>
            <a:ext cx="11171502" cy="4989600"/>
          </a:xfrm>
          <a:prstGeom prst="rect">
            <a:avLst/>
          </a:prstGeom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r Verbinder 6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5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0" y="653772"/>
            <a:ext cx="8683200" cy="3286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000">
                <a:solidFill>
                  <a:srgbClr val="15470B"/>
                </a:solidFill>
                <a:latin typeface="Titillium" panose="00000500000000000000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7600" y="1353600"/>
            <a:ext cx="5421600" cy="4989600"/>
          </a:xfrm>
          <a:prstGeom prst="rect">
            <a:avLst/>
          </a:prstGeom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0"/>
          </p:nvPr>
        </p:nvSpPr>
        <p:spPr>
          <a:xfrm>
            <a:off x="6257502" y="1353600"/>
            <a:ext cx="5421600" cy="4989600"/>
          </a:xfrm>
          <a:prstGeom prst="rect">
            <a:avLst/>
          </a:prstGeom>
          <a:noFill/>
        </p:spPr>
        <p:txBody>
          <a:bodyPr lIns="0"/>
          <a:lstStyle>
            <a:lvl1pPr marL="0" indent="0" algn="just">
              <a:buFontTx/>
              <a:buNone/>
              <a:defRPr sz="1800"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r Verbinder 5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507600" y="700444"/>
            <a:ext cx="367387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rgbClr val="15470B"/>
                </a:solidFill>
                <a:latin typeface="Titillium" panose="00000500000000000000" pitchFamily="50" charset="0"/>
              </a:rPr>
              <a:t>MitDenken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  <a:sym typeface="Wingdings 2" panose="05020102010507070707" pitchFamily="18" charset="2"/>
              </a:rPr>
              <a:t>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 err="1">
                <a:solidFill>
                  <a:srgbClr val="15470B"/>
                </a:solidFill>
                <a:latin typeface="Titillium" panose="00000500000000000000" pitchFamily="50" charset="0"/>
              </a:rPr>
              <a:t>MitTragen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  <a:sym typeface="Wingdings 2" panose="05020102010507070707" pitchFamily="18" charset="2"/>
              </a:rPr>
              <a:t></a:t>
            </a:r>
            <a:r>
              <a:rPr lang="de-DE" sz="1800" baseline="0" dirty="0">
                <a:solidFill>
                  <a:srgbClr val="15470B"/>
                </a:solidFill>
                <a:latin typeface="Titillium" panose="00000500000000000000" pitchFamily="50" charset="0"/>
              </a:rPr>
              <a:t> </a:t>
            </a:r>
            <a:r>
              <a:rPr lang="de-DE" sz="1800" baseline="0" dirty="0" err="1">
                <a:solidFill>
                  <a:srgbClr val="15470B"/>
                </a:solidFill>
                <a:latin typeface="Titillium" panose="00000500000000000000" pitchFamily="50" charset="0"/>
              </a:rPr>
              <a:t>MitGestalten</a:t>
            </a:r>
            <a:endParaRPr lang="de-DE" sz="1800" kern="1200" dirty="0">
              <a:solidFill>
                <a:srgbClr val="15470B"/>
              </a:solidFill>
              <a:latin typeface="Wingdings 2" panose="05020102010507070707" pitchFamily="18" charset="2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01781" y="5619238"/>
            <a:ext cx="34019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latin typeface="Titillium" panose="00000500000000000000" pitchFamily="50" charset="0"/>
              </a:rPr>
              <a:t>www.buergerstiftung-braunschweig.de</a:t>
            </a:r>
          </a:p>
          <a:p>
            <a:r>
              <a:rPr lang="de-DE" sz="1600" dirty="0">
                <a:latin typeface="Titillium" panose="00000500000000000000" pitchFamily="50" charset="0"/>
              </a:rPr>
              <a:t>@</a:t>
            </a:r>
            <a:r>
              <a:rPr lang="de-DE" sz="1600" dirty="0" err="1">
                <a:latin typeface="Titillium" panose="00000500000000000000" pitchFamily="50" charset="0"/>
              </a:rPr>
              <a:t>buergerstiftungbraunschweig</a:t>
            </a:r>
            <a:endParaRPr lang="de-DE" sz="1600" dirty="0">
              <a:latin typeface="Titillium" panose="00000500000000000000" pitchFamily="50" charset="0"/>
            </a:endParaRPr>
          </a:p>
          <a:p>
            <a:r>
              <a:rPr lang="de-DE" sz="1600" baseline="0" dirty="0">
                <a:latin typeface="Titillium" panose="00000500000000000000" pitchFamily="50" charset="0"/>
              </a:rPr>
              <a:t>Bürgerstiftung Braunschweig</a:t>
            </a:r>
            <a:endParaRPr lang="de-DE" sz="1600" dirty="0">
              <a:latin typeface="Titillium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2" y="6146161"/>
            <a:ext cx="150819" cy="1508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0" y="5912970"/>
            <a:ext cx="150465" cy="151200"/>
          </a:xfrm>
          <a:prstGeom prst="rect">
            <a:avLst/>
          </a:prstGeom>
        </p:spPr>
      </p:pic>
      <p:sp>
        <p:nvSpPr>
          <p:cNvPr id="11" name="Inhaltsplatzhalter 2"/>
          <p:cNvSpPr>
            <a:spLocks noGrp="1"/>
          </p:cNvSpPr>
          <p:nvPr>
            <p:ph idx="1" hasCustomPrompt="1"/>
          </p:nvPr>
        </p:nvSpPr>
        <p:spPr>
          <a:xfrm>
            <a:off x="3387600" y="3012889"/>
            <a:ext cx="5421600" cy="831600"/>
          </a:xfrm>
          <a:prstGeom prst="rect">
            <a:avLst/>
          </a:prstGeom>
          <a:solidFill>
            <a:srgbClr val="15470B"/>
          </a:solidFill>
        </p:spPr>
        <p:txBody>
          <a:bodyPr lIns="0" anchor="ctr" anchorCtr="0"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Titillium" panose="00000500000000000000" pitchFamily="50" charset="0"/>
              </a:defRPr>
            </a:lvl1pPr>
            <a:lvl2pPr>
              <a:defRPr>
                <a:latin typeface="Titillium" panose="00000500000000000000" pitchFamily="50" charset="0"/>
              </a:defRPr>
            </a:lvl2pPr>
            <a:lvl3pPr>
              <a:defRPr>
                <a:latin typeface="Titillium" panose="00000500000000000000" pitchFamily="50" charset="0"/>
              </a:defRPr>
            </a:lvl3pPr>
            <a:lvl4pPr>
              <a:defRPr>
                <a:latin typeface="Titillium" panose="00000500000000000000" pitchFamily="50" charset="0"/>
              </a:defRPr>
            </a:lvl4pPr>
            <a:lvl5pPr>
              <a:defRPr>
                <a:latin typeface="Titillium" panose="00000500000000000000" pitchFamily="50" charset="0"/>
              </a:defRPr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12192000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0" y="330740"/>
            <a:ext cx="12192000" cy="460"/>
          </a:xfrm>
          <a:prstGeom prst="line">
            <a:avLst/>
          </a:prstGeom>
          <a:ln w="12700">
            <a:solidFill>
              <a:srgbClr val="1547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7" y="0"/>
            <a:ext cx="1815290" cy="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61" r:id="rId4"/>
    <p:sldLayoutId id="2147483650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uecken-bauen-online.de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uecken-bauen-online.de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L5tK3Vbl98A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9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12" Type="http://schemas.openxmlformats.org/officeDocument/2006/relationships/slide" Target="slide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slide" Target="slide15.xml"/><Relationship Id="rId5" Type="http://schemas.openxmlformats.org/officeDocument/2006/relationships/slide" Target="slide3.xml"/><Relationship Id="rId10" Type="http://schemas.openxmlformats.org/officeDocument/2006/relationships/slide" Target="slide13.xml"/><Relationship Id="rId4" Type="http://schemas.openxmlformats.org/officeDocument/2006/relationships/image" Target="../media/image50.png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uecken-bauen-online.de/" TargetMode="External"/><Relationship Id="rId2" Type="http://schemas.openxmlformats.org/officeDocument/2006/relationships/hyperlink" Target="mailto:s.ahola@buergerstiftung-braunschweig.d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87856" y="3125562"/>
            <a:ext cx="10813544" cy="606876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Titillium" panose="00000500000000000000" pitchFamily="50" charset="0"/>
              </a:rPr>
              <a:t>Unternehmensengagement in der Region 38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569B83B-961C-410C-B6D5-AC5094F6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588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macht ihr mit!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36A30A4-83F8-4ABB-B545-AC14976F2C60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Das müsst ihr vorbereiten:</a:t>
            </a:r>
          </a:p>
          <a:p>
            <a:pPr algn="ctr"/>
            <a:endParaRPr lang="de-DE" sz="2400" b="1" dirty="0">
              <a:solidFill>
                <a:srgbClr val="92D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Überlegt euch ein Projekt in den Bereichen </a:t>
            </a:r>
            <a:br>
              <a:rPr lang="de-DE" sz="2000" dirty="0"/>
            </a:br>
            <a:r>
              <a:rPr lang="de-DE" sz="2000" b="1" dirty="0">
                <a:solidFill>
                  <a:srgbClr val="15470B"/>
                </a:solidFill>
              </a:rPr>
              <a:t>Hands-on, Begegnung, Ausflug oder Wissenstransfer.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b="1" dirty="0">
              <a:solidFill>
                <a:srgbClr val="15470B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Reicht euren Projektwunsch bei der Bürgerstiftung ein.</a:t>
            </a:r>
            <a:br>
              <a:rPr lang="de-DE" sz="2000" dirty="0"/>
            </a:br>
            <a:r>
              <a:rPr lang="de-DE" sz="2000" dirty="0"/>
              <a:t>Entsprechende Vorlagen findet ihr auf unserer Homepage: </a:t>
            </a:r>
          </a:p>
          <a:p>
            <a:pPr algn="ctr"/>
            <a:r>
              <a:rPr lang="de-DE" sz="2000" dirty="0">
                <a:hlinkClick r:id="rId2"/>
              </a:rPr>
              <a:t>www.bruecken-bauen-online.de</a:t>
            </a:r>
            <a:r>
              <a:rPr lang="de-DE" sz="2000" dirty="0"/>
              <a:t>.</a:t>
            </a:r>
          </a:p>
          <a:p>
            <a:pPr algn="ctr"/>
            <a:endParaRPr lang="de-DE" sz="800" dirty="0">
              <a:solidFill>
                <a:srgbClr val="FF0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Stellt euer Projekt Unternehmen auf der Brücken-bauen-Projektbörse vor.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59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423401" y="2896983"/>
            <a:ext cx="4672599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Darauf müsste ihr achten!</a:t>
            </a:r>
          </a:p>
        </p:txBody>
      </p:sp>
    </p:spTree>
    <p:extLst>
      <p:ext uri="{BB962C8B-B14F-4D97-AF65-F5344CB8AC3E}">
        <p14:creationId xmlns:p14="http://schemas.microsoft.com/office/powerpoint/2010/main" val="190440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Darauf müsst ihr achten!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36A30A4-83F8-4ABB-B545-AC14976F2C60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Die Erfolgsfaktoren:</a:t>
            </a: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An einem Tag umsetzbar – Stichwort Erfolgserlebnis!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Personelle Begleitung/Betreuung am Aktionstag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Finanzierung?</a:t>
            </a:r>
            <a:br>
              <a:rPr lang="de-DE" dirty="0"/>
            </a:br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Rechtliche Voraussetzungen und Genehmigungen!</a:t>
            </a:r>
            <a:br>
              <a:rPr lang="de-DE" dirty="0"/>
            </a:br>
            <a:endParaRPr lang="de-DE" dirty="0"/>
          </a:p>
          <a:p>
            <a:pPr algn="ctr"/>
            <a:r>
              <a:rPr lang="de-DE" dirty="0"/>
              <a:t>Nutzt unseren Leitfaden und unsere Checkliste für eure Vorbereitung und Umsetzung!</a:t>
            </a:r>
          </a:p>
          <a:p>
            <a:pPr algn="ctr"/>
            <a:r>
              <a:rPr lang="de-DE" dirty="0">
                <a:hlinkClick r:id="rId2"/>
              </a:rPr>
              <a:t>www.bruecken-bauen-online.de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203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583797" y="871538"/>
            <a:ext cx="3019375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Projekt-Zeitplan</a:t>
            </a:r>
          </a:p>
        </p:txBody>
      </p:sp>
    </p:spTree>
    <p:extLst>
      <p:ext uri="{BB962C8B-B14F-4D97-AF65-F5344CB8AC3E}">
        <p14:creationId xmlns:p14="http://schemas.microsoft.com/office/powerpoint/2010/main" val="304800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Projekt-Zeitplan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C9F820-0035-43ED-B6D6-7AEC67CF49FA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SAVE THE DATES</a:t>
            </a: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52FF5A-5D69-476A-A93D-1CF1623286F4}"/>
              </a:ext>
            </a:extLst>
          </p:cNvPr>
          <p:cNvSpPr txBox="1"/>
          <p:nvPr/>
        </p:nvSpPr>
        <p:spPr>
          <a:xfrm>
            <a:off x="2087732" y="4685399"/>
            <a:ext cx="817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bis 31. Dezember 2024	    jährliche Dokumentation: Fotos und Text einreichen!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2A3EEF2-16B6-48DC-BEBE-6D9E0311C74A}"/>
              </a:ext>
            </a:extLst>
          </p:cNvPr>
          <p:cNvSpPr txBox="1"/>
          <p:nvPr/>
        </p:nvSpPr>
        <p:spPr>
          <a:xfrm>
            <a:off x="2345812" y="4350236"/>
            <a:ext cx="878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19. September 2024              regionaler Aktionstag mit anschließender After-Work-Party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7CB207-992F-4F1A-B4AE-F109E14B08B9}"/>
              </a:ext>
            </a:extLst>
          </p:cNvPr>
          <p:cNvSpPr txBox="1"/>
          <p:nvPr/>
        </p:nvSpPr>
        <p:spPr>
          <a:xfrm>
            <a:off x="3038715" y="4039067"/>
            <a:ext cx="696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12. Juni 2024	   Projektbörse: Finde dein perfektes Projekt-Match!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7F301D-A6F3-4A07-BE49-C843C47290F2}"/>
              </a:ext>
            </a:extLst>
          </p:cNvPr>
          <p:cNvSpPr txBox="1"/>
          <p:nvPr/>
        </p:nvSpPr>
        <p:spPr>
          <a:xfrm>
            <a:off x="2766150" y="3715902"/>
            <a:ext cx="691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tillium" panose="00000500000000000000" pitchFamily="50" charset="0"/>
              </a:rPr>
              <a:t>ab 05. Juni 2024	        alle Projekt 2024 vorab auf unserer Homepage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B57438-EB9A-4986-8815-8531676DA915}"/>
              </a:ext>
            </a:extLst>
          </p:cNvPr>
          <p:cNvSpPr txBox="1"/>
          <p:nvPr/>
        </p:nvSpPr>
        <p:spPr>
          <a:xfrm>
            <a:off x="2986625" y="3081568"/>
            <a:ext cx="688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r>
              <a:rPr lang="de-DE" dirty="0">
                <a:latin typeface="Titillium" panose="00000500000000000000" pitchFamily="50" charset="0"/>
              </a:rPr>
              <a:t>23. April 2024	    Auftaktveranstaltung Online: Alle Infos kompakt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B9BA2A-5B99-41C5-827A-6FEFED76BB1A}"/>
              </a:ext>
            </a:extLst>
          </p:cNvPr>
          <p:cNvSpPr txBox="1"/>
          <p:nvPr/>
        </p:nvSpPr>
        <p:spPr>
          <a:xfrm>
            <a:off x="3066084" y="3392736"/>
            <a:ext cx="452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</a:lstStyle>
          <a:p>
            <a:r>
              <a:rPr lang="de-DE" dirty="0">
                <a:latin typeface="Titillium" panose="00000500000000000000" pitchFamily="50" charset="0"/>
              </a:rPr>
              <a:t>31. Mai 2024     	  Abgabefrist Projektidee </a:t>
            </a:r>
          </a:p>
        </p:txBody>
      </p:sp>
    </p:spTree>
    <p:extLst>
      <p:ext uri="{BB962C8B-B14F-4D97-AF65-F5344CB8AC3E}">
        <p14:creationId xmlns:p14="http://schemas.microsoft.com/office/powerpoint/2010/main" val="188290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4829227" y="4616224"/>
            <a:ext cx="5261831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Was kostet „Brücken bauen“?</a:t>
            </a:r>
          </a:p>
        </p:txBody>
      </p:sp>
    </p:spTree>
    <p:extLst>
      <p:ext uri="{BB962C8B-B14F-4D97-AF65-F5344CB8AC3E}">
        <p14:creationId xmlns:p14="http://schemas.microsoft.com/office/powerpoint/2010/main" val="1803789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kostet „Bücken bauen“?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4ED677ED-30F5-4B61-B3CC-10F7C76C3DCE}"/>
              </a:ext>
            </a:extLst>
          </p:cNvPr>
          <p:cNvSpPr txBox="1">
            <a:spLocks/>
          </p:cNvSpPr>
          <p:nvPr/>
        </p:nvSpPr>
        <p:spPr>
          <a:xfrm>
            <a:off x="487504" y="1353600"/>
            <a:ext cx="11171502" cy="4989600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Die Teilnahme für Gemeinnützige ist kostenfrei!</a:t>
            </a:r>
          </a:p>
          <a:p>
            <a:pPr algn="ctr"/>
            <a:endParaRPr lang="de-DE" sz="2000" b="1" dirty="0">
              <a:solidFill>
                <a:srgbClr val="15470B"/>
              </a:solidFill>
            </a:endParaRPr>
          </a:p>
          <a:p>
            <a:pPr algn="ctr"/>
            <a:r>
              <a:rPr lang="de-DE" sz="2000" b="1" dirty="0">
                <a:solidFill>
                  <a:srgbClr val="15470B"/>
                </a:solidFill>
              </a:rPr>
              <a:t>Unternehmen zahlen eine Teilnahmegebühr für den jährlichen Aktionstag: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150*,-€ pro Projekt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Damit finanzieren wir unser Backoffice, die Dokumentation und die Veranstaltungen.</a:t>
            </a:r>
          </a:p>
          <a:p>
            <a:pPr algn="l"/>
            <a:endParaRPr lang="de-DE" sz="1400" dirty="0"/>
          </a:p>
          <a:p>
            <a:pPr algn="l"/>
            <a:endParaRPr lang="de-DE" sz="1400" dirty="0"/>
          </a:p>
          <a:p>
            <a:pPr algn="l"/>
            <a:r>
              <a:rPr lang="de-DE" sz="1400" dirty="0"/>
              <a:t>*zzgl. der gesetzlichen MwSt.</a:t>
            </a:r>
          </a:p>
        </p:txBody>
      </p:sp>
    </p:spTree>
    <p:extLst>
      <p:ext uri="{BB962C8B-B14F-4D97-AF65-F5344CB8AC3E}">
        <p14:creationId xmlns:p14="http://schemas.microsoft.com/office/powerpoint/2010/main" val="79955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17726" y="465535"/>
            <a:ext cx="5869417" cy="418760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Brücken bauen: </a:t>
            </a:r>
            <a:r>
              <a:rPr lang="de-DE" sz="3200" dirty="0" err="1">
                <a:solidFill>
                  <a:schemeClr val="bg1"/>
                </a:solidFill>
                <a:latin typeface="Titillium" panose="00000500000000000000" pitchFamily="50" charset="0"/>
              </a:rPr>
              <a:t>Aftermovie</a:t>
            </a:r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7462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Aftermovie</a:t>
            </a:r>
            <a:r>
              <a:rPr lang="de-DE" dirty="0"/>
              <a:t> 2023</a:t>
            </a:r>
          </a:p>
        </p:txBody>
      </p:sp>
      <p:pic>
        <p:nvPicPr>
          <p:cNvPr id="3" name="Onlinemedien 2" title="Brücken bauen: Aftermovie 2023">
            <a:hlinkClick r:id="" action="ppaction://media"/>
            <a:extLst>
              <a:ext uri="{FF2B5EF4-FFF2-40B4-BE49-F238E27FC236}">
                <a16:creationId xmlns:a16="http://schemas.microsoft.com/office/drawing/2014/main" id="{612557DC-431F-43AD-A4B4-4960A74AFC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8829" y="1386483"/>
            <a:ext cx="8914342" cy="501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6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8238470" y="4817268"/>
            <a:ext cx="1615116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83282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Folienzoom 22">
                <a:extLst>
                  <a:ext uri="{FF2B5EF4-FFF2-40B4-BE49-F238E27FC236}">
                    <a16:creationId xmlns:a16="http://schemas.microsoft.com/office/drawing/2014/main" id="{4B1A9BEF-94F2-4781-AFD2-27B03AA68E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7081477"/>
                  </p:ext>
                </p:extLst>
              </p:nvPr>
            </p:nvGraphicFramePr>
            <p:xfrm>
              <a:off x="4937128" y="2122610"/>
              <a:ext cx="6146797" cy="3457575"/>
            </p:xfrm>
            <a:graphic>
              <a:graphicData uri="http://schemas.microsoft.com/office/powerpoint/2016/slidezoom">
                <pslz:sldZm>
                  <pslz:sldZmObj sldId="276" cId="3832828568">
                    <pslz:zmPr id="{474FA4DD-DCF7-4F58-A287-658939622E6F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46797" cy="34575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Folienzoom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B1A9BEF-94F2-4781-AFD2-27B03AA68E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7128" y="2122610"/>
                <a:ext cx="6146797" cy="34575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6" name="Rechteck 25">
            <a:extLst>
              <a:ext uri="{FF2B5EF4-FFF2-40B4-BE49-F238E27FC236}">
                <a16:creationId xmlns:a16="http://schemas.microsoft.com/office/drawing/2014/main" id="{C4B94B2C-86FD-47CE-B712-F3C4EBAF693F}"/>
              </a:ext>
            </a:extLst>
          </p:cNvPr>
          <p:cNvSpPr/>
          <p:nvPr/>
        </p:nvSpPr>
        <p:spPr>
          <a:xfrm>
            <a:off x="657025" y="1734150"/>
            <a:ext cx="3743525" cy="423449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ist „Brücken bauen“?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Darum müsst ihr mitmachen!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 kann mitmachen?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 macht ihr mit!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Darauf müsst ihr achten!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Projekt-Zeitplan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kostet „Bücken bauen“?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Brücken bauen: </a:t>
            </a:r>
            <a:r>
              <a:rPr lang="de-DE" dirty="0" err="1">
                <a:solidFill>
                  <a:srgbClr val="15470B"/>
                </a:solidFill>
                <a:latin typeface="Titillium" panose="000005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Aftermovie</a:t>
            </a: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2023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  <a:p>
            <a:pPr>
              <a:lnSpc>
                <a:spcPts val="1900"/>
              </a:lnSpc>
            </a:pPr>
            <a:r>
              <a:rPr lang="de-DE" dirty="0">
                <a:solidFill>
                  <a:srgbClr val="15470B"/>
                </a:solidFill>
                <a:latin typeface="Titillium" panose="00000500000000000000" pitchFamily="50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</a:t>
            </a:r>
            <a:endParaRPr lang="de-DE" dirty="0">
              <a:solidFill>
                <a:srgbClr val="15470B"/>
              </a:solidFill>
              <a:latin typeface="Titillium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53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D046C99-B608-4CB8-804F-861F61C8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353600"/>
            <a:ext cx="5421600" cy="4989600"/>
          </a:xfrm>
        </p:spPr>
        <p:txBody>
          <a:bodyPr/>
          <a:lstStyle/>
          <a:p>
            <a:r>
              <a:rPr lang="de-DE" dirty="0">
                <a:solidFill>
                  <a:srgbClr val="15470B"/>
                </a:solidFill>
              </a:rPr>
              <a:t>Wir beantworten euch gern alle eure Fragen persönlich:</a:t>
            </a:r>
            <a:br>
              <a:rPr lang="de-DE" dirty="0">
                <a:solidFill>
                  <a:srgbClr val="7AB51D"/>
                </a:solidFill>
              </a:rPr>
            </a:br>
            <a:endParaRPr lang="de-DE" dirty="0">
              <a:solidFill>
                <a:srgbClr val="7AB51D"/>
              </a:solidFill>
            </a:endParaRPr>
          </a:p>
          <a:p>
            <a:pPr algn="l"/>
            <a:r>
              <a:rPr lang="de-DE" b="1" dirty="0"/>
              <a:t>Sonja Ahola (Projektkoordinatorin)</a:t>
            </a:r>
            <a:br>
              <a:rPr lang="de-DE" b="1" dirty="0"/>
            </a:br>
            <a:r>
              <a:rPr lang="de-DE" dirty="0"/>
              <a:t>Tel.: 0531 / 48 20 24 25; Mobil: 01573 49 757 84</a:t>
            </a:r>
            <a:br>
              <a:rPr lang="de-DE" dirty="0"/>
            </a:br>
            <a:r>
              <a:rPr lang="de-DE" dirty="0"/>
              <a:t>E-Mail: </a:t>
            </a:r>
            <a:r>
              <a:rPr lang="de-DE" dirty="0">
                <a:hlinkClick r:id="rId2"/>
              </a:rPr>
              <a:t>s.ahola@buergerstiftung-braunschweig.de</a:t>
            </a:r>
            <a:br>
              <a:rPr lang="de-DE" dirty="0"/>
            </a:br>
            <a:r>
              <a:rPr lang="de-DE" b="1" dirty="0">
                <a:hlinkClick r:id="rId3"/>
              </a:rPr>
              <a:t>www.bruecken-bauen-online.de</a:t>
            </a:r>
            <a:endParaRPr lang="de-DE" b="1" dirty="0"/>
          </a:p>
          <a:p>
            <a:endParaRPr lang="de-DE" dirty="0"/>
          </a:p>
          <a:p>
            <a:r>
              <a:rPr lang="de-DE" dirty="0"/>
              <a:t>Bürgerstiftung Braunschweig</a:t>
            </a:r>
          </a:p>
          <a:p>
            <a:r>
              <a:rPr lang="de-DE" dirty="0"/>
              <a:t>Löwenwall 16</a:t>
            </a:r>
          </a:p>
          <a:p>
            <a:r>
              <a:rPr lang="de-DE" dirty="0"/>
              <a:t>38100 Braunschweig</a:t>
            </a:r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9715AA5F-6DE0-44F6-9738-4687F0EBB7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7502" y="1353600"/>
            <a:ext cx="5421600" cy="49896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rgbClr val="15470B"/>
                </a:solidFill>
              </a:rPr>
              <a:t>Weitere Informationen:</a:t>
            </a:r>
          </a:p>
          <a:p>
            <a:r>
              <a:rPr lang="de-DE" dirty="0"/>
              <a:t>Registriert euch mit einem Ansprechpartner bei unserer Projektkoordinatorin. Wir informieren euch rechtzeitig über anstehender Termine und beantworten euch gerne alle Fragen persönlich.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39E2C0-2F76-4941-95A5-D0599362F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302" y="1353600"/>
            <a:ext cx="2152650" cy="30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2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08A757F-DD9E-4C38-BCE0-C1C2A6128FC2}"/>
              </a:ext>
            </a:extLst>
          </p:cNvPr>
          <p:cNvSpPr txBox="1"/>
          <p:nvPr/>
        </p:nvSpPr>
        <p:spPr>
          <a:xfrm>
            <a:off x="3712976" y="2828835"/>
            <a:ext cx="4766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rgbClr val="15470B"/>
                </a:solidFill>
                <a:latin typeface="Titillium" panose="00000500000000000000" pitchFamily="50" charset="0"/>
              </a:rPr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394108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4644170" y="2222052"/>
            <a:ext cx="4627650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Was ist „Brücken bauen“?</a:t>
            </a:r>
          </a:p>
        </p:txBody>
      </p:sp>
    </p:spTree>
    <p:extLst>
      <p:ext uri="{BB962C8B-B14F-4D97-AF65-F5344CB8AC3E}">
        <p14:creationId xmlns:p14="http://schemas.microsoft.com/office/powerpoint/2010/main" val="9618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„Brücken bauen“?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2B65FCC-6300-4A6D-83D2-55BB2E61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99" y="1353600"/>
            <a:ext cx="10507145" cy="4989600"/>
          </a:xfrm>
        </p:spPr>
        <p:txBody>
          <a:bodyPr anchor="ctr" anchorCtr="0"/>
          <a:lstStyle/>
          <a:p>
            <a:pPr algn="ctr"/>
            <a:r>
              <a:rPr lang="de-DE" sz="2000" b="1" dirty="0">
                <a:solidFill>
                  <a:srgbClr val="15470B"/>
                </a:solidFill>
              </a:rPr>
              <a:t>Ein Tag, ein Team, ein soziales Projekt:</a:t>
            </a:r>
          </a:p>
          <a:p>
            <a:pPr algn="ctr"/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„Brücken bauen“ bringt </a:t>
            </a:r>
            <a:r>
              <a:rPr lang="de-DE" b="1" dirty="0">
                <a:solidFill>
                  <a:srgbClr val="15470B"/>
                </a:solidFill>
              </a:rPr>
              <a:t>NPOs* </a:t>
            </a:r>
            <a:r>
              <a:rPr lang="de-DE" dirty="0"/>
              <a:t>und die regionale Wirtschaft zusammen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Ein Unternehmen realisiert an einem Tag ein Projekt für eine </a:t>
            </a:r>
            <a:r>
              <a:rPr lang="de-DE" b="1" dirty="0">
                <a:solidFill>
                  <a:srgbClr val="15470B"/>
                </a:solidFill>
              </a:rPr>
              <a:t>NPO*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Wir bauen Brücken in Braunschweig, Gifhorn, Salzgitter, Wolfenbüttel und Wolfsburg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dirty="0"/>
          </a:p>
          <a:p>
            <a:pPr algn="ctr"/>
            <a:endParaRPr lang="de-DE" dirty="0"/>
          </a:p>
          <a:p>
            <a:pPr algn="l"/>
            <a:r>
              <a:rPr lang="de-DE" b="1" dirty="0">
                <a:solidFill>
                  <a:srgbClr val="15470B"/>
                </a:solidFill>
              </a:rPr>
              <a:t>*NPO </a:t>
            </a:r>
            <a:r>
              <a:rPr lang="de-DE" dirty="0"/>
              <a:t>= Non-Profit-Organisation (gemeinnützige Einrichtung)</a:t>
            </a:r>
          </a:p>
        </p:txBody>
      </p:sp>
    </p:spTree>
    <p:extLst>
      <p:ext uri="{BB962C8B-B14F-4D97-AF65-F5344CB8AC3E}">
        <p14:creationId xmlns:p14="http://schemas.microsoft.com/office/powerpoint/2010/main" val="281602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1160740" y="4605337"/>
            <a:ext cx="5250946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Darum müsst ihr mitmachen!</a:t>
            </a:r>
          </a:p>
        </p:txBody>
      </p:sp>
    </p:spTree>
    <p:extLst>
      <p:ext uri="{BB962C8B-B14F-4D97-AF65-F5344CB8AC3E}">
        <p14:creationId xmlns:p14="http://schemas.microsoft.com/office/powerpoint/2010/main" val="27007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Darum müsst ihr mitmachen!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CCBAA2-9441-430C-B08C-0D941F75AB2E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Ihr bekommt echte Hilfe und das kostenfrei:</a:t>
            </a:r>
          </a:p>
          <a:p>
            <a:pPr algn="ctr"/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Mitarbeitende von Unternehmen setzen euer Wunschprojekt um – sie gestalten euren Spielplatz neu, machen einen Ausflug mit euren Bewohner*innen oder schulen euch in Software-Anwendungen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Ihr baut euer Netzwerk aus und gewinnt ggf. nachhaltig Unterstützer*innen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Ihr habt die Chance, neue Ehrenamtliche zu gewinnen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de-DE" sz="800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dirty="0"/>
              <a:t>Ihr gewährt einen Blick hinter die Kulissen:  </a:t>
            </a:r>
          </a:p>
          <a:p>
            <a:pPr algn="ctr"/>
            <a:r>
              <a:rPr lang="de-DE" dirty="0"/>
              <a:t>Menschen können so eure wichtige Arbeit kennen und schätzen lernen. </a:t>
            </a:r>
          </a:p>
        </p:txBody>
      </p:sp>
    </p:spTree>
    <p:extLst>
      <p:ext uri="{BB962C8B-B14F-4D97-AF65-F5344CB8AC3E}">
        <p14:creationId xmlns:p14="http://schemas.microsoft.com/office/powerpoint/2010/main" val="275213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768854" y="2439081"/>
            <a:ext cx="4140603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Wer kann mitmachen?</a:t>
            </a:r>
          </a:p>
        </p:txBody>
      </p:sp>
    </p:spTree>
    <p:extLst>
      <p:ext uri="{BB962C8B-B14F-4D97-AF65-F5344CB8AC3E}">
        <p14:creationId xmlns:p14="http://schemas.microsoft.com/office/powerpoint/2010/main" val="17712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kann mitmachen?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C8EB51-2C9B-449F-910D-ECAE33DA22D3}"/>
              </a:ext>
            </a:extLst>
          </p:cNvPr>
          <p:cNvSpPr txBox="1">
            <a:spLocks/>
          </p:cNvSpPr>
          <p:nvPr/>
        </p:nvSpPr>
        <p:spPr>
          <a:xfrm>
            <a:off x="507600" y="1353600"/>
            <a:ext cx="11171502" cy="4989600"/>
          </a:xfrm>
          <a:prstGeom prst="rect">
            <a:avLst/>
          </a:prstGeom>
          <a:noFill/>
        </p:spPr>
        <p:txBody>
          <a:bodyPr lIns="0" anchor="ctr" anchorCtr="0"/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15470B"/>
                </a:solidFill>
              </a:rPr>
              <a:t>Mitmachen können alle gemeinnützigen Einrichtungen, Organisationen und Vereine, wie bspw.:</a:t>
            </a: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000" dirty="0"/>
              <a:t>Initiativen der sozialen Arbeit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000" dirty="0"/>
              <a:t>Kindergärten, Schulen und Jugendzentren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000" dirty="0"/>
              <a:t>Senioren- und Pflegeheime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000" dirty="0"/>
              <a:t>Tagestreffs und Begegnungsstätten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Sportvereine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Vereine und Verbände für Umwelt und Naturschutz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de-DE" sz="2000" dirty="0"/>
              <a:t>Stadtteilinitiativen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de-DE" sz="2000" dirty="0"/>
              <a:t>usw.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95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BB42100-C2B7-442C-A37A-C131351382DA}"/>
              </a:ext>
            </a:extLst>
          </p:cNvPr>
          <p:cNvSpPr txBox="1"/>
          <p:nvPr/>
        </p:nvSpPr>
        <p:spPr>
          <a:xfrm>
            <a:off x="5041320" y="1127176"/>
            <a:ext cx="3148950" cy="423863"/>
          </a:xfrm>
          <a:prstGeom prst="rect">
            <a:avLst/>
          </a:prstGeom>
          <a:solidFill>
            <a:srgbClr val="15470B"/>
          </a:solidFill>
        </p:spPr>
        <p:txBody>
          <a:bodyPr wrap="square" lIns="108000" tIns="0" rIns="108000" bIns="0" rtlCol="0" anchor="ctr">
            <a:no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tillium" panose="00000500000000000000" pitchFamily="50" charset="0"/>
              </a:rPr>
              <a:t>So macht ihr mit!</a:t>
            </a:r>
          </a:p>
        </p:txBody>
      </p:sp>
    </p:spTree>
    <p:extLst>
      <p:ext uri="{BB962C8B-B14F-4D97-AF65-F5344CB8AC3E}">
        <p14:creationId xmlns:p14="http://schemas.microsoft.com/office/powerpoint/2010/main" val="124052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CF98285-A52C-4735-967B-FE6FCA81EA49}" vid="{8A9BEE8B-550E-4CFB-BC19-971B81ED260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</Template>
  <TotalTime>0</TotalTime>
  <Words>579</Words>
  <Application>Microsoft Office PowerPoint</Application>
  <PresentationFormat>Breitbild</PresentationFormat>
  <Paragraphs>124</Paragraphs>
  <Slides>21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Wingdings 2</vt:lpstr>
      <vt:lpstr>Calibri</vt:lpstr>
      <vt:lpstr>Titillium</vt:lpstr>
      <vt:lpstr>Wingdings</vt:lpstr>
      <vt:lpstr>Office</vt:lpstr>
      <vt:lpstr>PowerPoint-Präsentation</vt:lpstr>
      <vt:lpstr>Inhaltsverzeichnis</vt:lpstr>
      <vt:lpstr>PowerPoint-Präsentation</vt:lpstr>
      <vt:lpstr>Was ist „Brücken bauen“?</vt:lpstr>
      <vt:lpstr>PowerPoint-Präsentation</vt:lpstr>
      <vt:lpstr>Darum müsst ihr mitmachen!</vt:lpstr>
      <vt:lpstr>PowerPoint-Präsentation</vt:lpstr>
      <vt:lpstr>Wer kann mitmachen?</vt:lpstr>
      <vt:lpstr>PowerPoint-Präsentation</vt:lpstr>
      <vt:lpstr>So macht ihr mit!</vt:lpstr>
      <vt:lpstr>PowerPoint-Präsentation</vt:lpstr>
      <vt:lpstr>Darauf müsst ihr achten!</vt:lpstr>
      <vt:lpstr>PowerPoint-Präsentation</vt:lpstr>
      <vt:lpstr>Projekt-Zeitplan</vt:lpstr>
      <vt:lpstr>PowerPoint-Präsentation</vt:lpstr>
      <vt:lpstr>Was kostet „Bücken bauen“?</vt:lpstr>
      <vt:lpstr>PowerPoint-Präsentation</vt:lpstr>
      <vt:lpstr>Aftermovie 2023</vt:lpstr>
      <vt:lpstr>PowerPoint-Präsentation</vt:lpstr>
      <vt:lpstr>Kontakt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</dc:title>
  <dc:creator>Malte Käferhaus</dc:creator>
  <cp:lastModifiedBy>Sonja Ahola</cp:lastModifiedBy>
  <cp:revision>36</cp:revision>
  <dcterms:created xsi:type="dcterms:W3CDTF">2023-03-28T10:29:12Z</dcterms:created>
  <dcterms:modified xsi:type="dcterms:W3CDTF">2023-11-17T13:29:15Z</dcterms:modified>
</cp:coreProperties>
</file>